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9" r:id="rId4"/>
    <p:sldMasterId id="2147483777" r:id="rId5"/>
  </p:sldMasterIdLst>
  <p:notesMasterIdLst>
    <p:notesMasterId r:id="rId30"/>
  </p:notesMasterIdLst>
  <p:sldIdLst>
    <p:sldId id="401" r:id="rId6"/>
    <p:sldId id="256" r:id="rId7"/>
    <p:sldId id="311" r:id="rId8"/>
    <p:sldId id="266" r:id="rId9"/>
    <p:sldId id="264" r:id="rId10"/>
    <p:sldId id="396" r:id="rId11"/>
    <p:sldId id="257" r:id="rId12"/>
    <p:sldId id="265" r:id="rId13"/>
    <p:sldId id="260" r:id="rId14"/>
    <p:sldId id="389" r:id="rId15"/>
    <p:sldId id="316" r:id="rId16"/>
    <p:sldId id="268" r:id="rId17"/>
    <p:sldId id="262" r:id="rId18"/>
    <p:sldId id="387" r:id="rId19"/>
    <p:sldId id="392" r:id="rId20"/>
    <p:sldId id="390" r:id="rId21"/>
    <p:sldId id="317" r:id="rId22"/>
    <p:sldId id="391" r:id="rId23"/>
    <p:sldId id="402" r:id="rId24"/>
    <p:sldId id="263" r:id="rId25"/>
    <p:sldId id="400" r:id="rId26"/>
    <p:sldId id="397" r:id="rId27"/>
    <p:sldId id="398" r:id="rId28"/>
    <p:sldId id="39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6F647F-FA09-4C93-8D0C-9D0C905A7D30}" v="112" dt="2021-09-09T21:42:28.7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608" autoAdjust="0"/>
  </p:normalViewPr>
  <p:slideViewPr>
    <p:cSldViewPr snapToGrid="0">
      <p:cViewPr varScale="1">
        <p:scale>
          <a:sx n="61" d="100"/>
          <a:sy n="61" d="100"/>
        </p:scale>
        <p:origin x="149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F678C6-3FDF-3647-893E-10EC76EEC4DF}" type="datetimeFigureOut">
              <a:rPr lang="en-US" smtClean="0"/>
              <a:t>4/11/2022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5F3E3-E4A3-B743-B9A9-6B71BA371F42}" type="slidenum">
              <a:rPr lang="en-US" smtClean="0"/>
              <a:t>‹#›</a:t>
            </a:fld>
            <a:endParaRPr lang="en-US"/>
          </a:p>
        </p:txBody>
      </p:sp>
    </p:spTree>
    <p:extLst>
      <p:ext uri="{BB962C8B-B14F-4D97-AF65-F5344CB8AC3E}">
        <p14:creationId xmlns:p14="http://schemas.microsoft.com/office/powerpoint/2010/main" val="3263391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github.com/redcanaryco/atomic-red-team/blob/058b5c2423c4a6e9e226f4e5ffa1a6fd9bb1a90e/atomics/T1021.001/T1021.001.md#atomic-test-2---rdp-to-server" TargetMode="External"/><Relationship Id="rId3" Type="http://schemas.openxmlformats.org/officeDocument/2006/relationships/hyperlink" Target="https://github.com/redcanaryco/atomic-red-team/blob/6bd8fc68e70a86c36ce2db98d7643de5ab206a13/atomics/T1562.002/T1562.002.md" TargetMode="External"/><Relationship Id="rId7" Type="http://schemas.openxmlformats.org/officeDocument/2006/relationships/hyperlink" Target="https://github.com/redcanaryco/atomic-red-team/blob/058b5c2423c4a6e9e226f4e5ffa1a6fd9bb1a90e/atomics/T1110.002/T1110.002.md#atomic-test-1---password-cracking-with-hashcat"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github.com/redcanaryco/atomic-red-team/blob/dcd84948b0a19a15220c4a45da9d8d4024a4da61/atomics/T1040/T1040.md#atomic-test-4---windows-internal-packet-capture" TargetMode="External"/><Relationship Id="rId5" Type="http://schemas.openxmlformats.org/officeDocument/2006/relationships/hyperlink" Target="https://github.com/redcanaryco/atomic-red-team/blob/507e5b87166102b6c81d74a9d3232b3cb25c6a5a/atomics/T1078.001/T1078.001.md" TargetMode="External"/><Relationship Id="rId4" Type="http://schemas.openxmlformats.org/officeDocument/2006/relationships/hyperlink" Target="https://github.com/redcanaryco/atomic-red-team/blob/058b5c2423c4a6e9e226f4e5ffa1a6fd9bb1a90e/atomics/T1105/T1105.md"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itre-attack.github.io/attack-navigator/#layerURL=https://raw.githubusercontent.com/redcanaryco/atomic-red-team/master/atomics/Indexes/Attack-Navigator-Layers/art-navigator-layer.json"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screencast-o-matic.com/content/video/cqfiqGZQ7c" TargetMode="External"/><Relationship Id="rId13" Type="http://schemas.openxmlformats.org/officeDocument/2006/relationships/hyperlink" Target="https://github.com/TryCatchHCF/DumpsterFire" TargetMode="External"/><Relationship Id="rId3" Type="http://schemas.openxmlformats.org/officeDocument/2006/relationships/hyperlink" Target="https://www.ic3.gov/Media/News/2021/210825.pdf" TargetMode="External"/><Relationship Id="rId7" Type="http://schemas.openxmlformats.org/officeDocument/2006/relationships/hyperlink" Target="https://github.com/redcanaryco/atomic-red-team/blob/07b61288d694892278bb3f4fbcd460f37f520090/atomics/T1003.003/T1003.003.md" TargetMode="External"/><Relationship Id="rId12" Type="http://schemas.openxmlformats.org/officeDocument/2006/relationships/hyperlink" Target="https://github.com/mvelazc0/PurpleSharp"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github.com/redcanaryco/atomic-red-team/blob/8eb52117b748d378325f7719554a896e37bccec7/atomics/T1114.001/T1114.001.md" TargetMode="External"/><Relationship Id="rId11" Type="http://schemas.openxmlformats.org/officeDocument/2006/relationships/hyperlink" Target="https://github.com/jessefmoore/EnterprisePurpleTeaming" TargetMode="External"/><Relationship Id="rId5" Type="http://schemas.openxmlformats.org/officeDocument/2006/relationships/hyperlink" Target="https://github.com/redcanaryco/atomic-red-team/tree/8eb52117b748d378325f7719554a896e37bccec7/atomics/T1550.002" TargetMode="External"/><Relationship Id="rId10" Type="http://schemas.openxmlformats.org/officeDocument/2006/relationships/hyperlink" Target="https://twitter.com/JohnLaTwC/status/1420368450266959879?s=20" TargetMode="External"/><Relationship Id="rId4" Type="http://schemas.openxmlformats.org/officeDocument/2006/relationships/hyperlink" Target="https://github.com/redcanaryco/atomic-red-team/blob/471d30b4f348a039c507bc0f9e823b037ac643ac/atomics/T1560.001/T1560.001.md" TargetMode="External"/><Relationship Id="rId9" Type="http://schemas.openxmlformats.org/officeDocument/2006/relationships/hyperlink" Target="https://github.com/NextronSystems/APTSimulator"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silence-is-best/files/blob/main/translate_f.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blackhillsinfosec.com/projects/backdoorsandbreaches/"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bnb.silverday.de/" TargetMode="External"/><Relationship Id="rId5" Type="http://schemas.openxmlformats.org/officeDocument/2006/relationships/hyperlink" Target="https://bnb.silverday.de/game/player.php?gamekey=b4e5ab7b-3109-4fd2-8f39-8631d9412e70" TargetMode="External"/><Relationship Id="rId4" Type="http://schemas.openxmlformats.org/officeDocument/2006/relationships/hyperlink" Target="https://spearphish-general-store.myshopify.com/collections/backdoors-breaches-incident-response-card-game"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ollev.com/jessefmoore821?_ga=2.148832695.1886383150.1629824134-39222327.1629824134"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youtube.com/watch?v=EOwPs_KlSoA"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fbi.gov/scams-and-safety/common-scams-and-crim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reycastlesecurity.com/resources/blog/Cybersecurity/Information-Security-Plans-A-Psychology-based-Approach-part-1-of-3/"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www.malwarearchaeology.com/logging/" TargetMode="External"/><Relationship Id="rId4" Type="http://schemas.openxmlformats.org/officeDocument/2006/relationships/hyperlink" Target="https://www.slideshare.net/jessefmoor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d1yhRJ5bdzw&amp;t=6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youtube.com/watch?v=6GcLGHBcGG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HwfRxjV2wok"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creencast-o-matic.com/u/vqZ/CrackMap2User2AdminPTH"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attack.mitre.org/" TargetMode="External"/><Relationship Id="rId5" Type="http://schemas.openxmlformats.org/officeDocument/2006/relationships/hyperlink" Target="https://haveibeenpwned.com/" TargetMode="External"/><Relationship Id="rId4" Type="http://schemas.openxmlformats.org/officeDocument/2006/relationships/hyperlink" Target="https://github.com/redcanaryco/atomic-red-team/blob/471d30b4f348a039c507bc0f9e823b037ac643ac/atomics/T1560.001/T1560.001.m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There will be a survey at the end. I'll have a link on the slide at the end...</a:t>
            </a:r>
          </a:p>
        </p:txBody>
      </p:sp>
      <p:sp>
        <p:nvSpPr>
          <p:cNvPr id="4" name="Slide Number Placeholder 3"/>
          <p:cNvSpPr>
            <a:spLocks noGrp="1"/>
          </p:cNvSpPr>
          <p:nvPr>
            <p:ph type="sldNum" sz="quarter" idx="5"/>
          </p:nvPr>
        </p:nvSpPr>
        <p:spPr/>
        <p:txBody>
          <a:bodyPr/>
          <a:lstStyle/>
          <a:p>
            <a:fld id="{F8C5F3E3-E4A3-B743-B9A9-6B71BA371F42}" type="slidenum">
              <a:rPr lang="en-US" smtClean="0"/>
              <a:t>1</a:t>
            </a:fld>
            <a:endParaRPr lang="en-US"/>
          </a:p>
        </p:txBody>
      </p:sp>
    </p:spTree>
    <p:extLst>
      <p:ext uri="{BB962C8B-B14F-4D97-AF65-F5344CB8AC3E}">
        <p14:creationId xmlns:p14="http://schemas.microsoft.com/office/powerpoint/2010/main" val="1474867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C5F3E3-E4A3-B743-B9A9-6B71BA371F42}" type="slidenum">
              <a:rPr lang="en-US" smtClean="0"/>
              <a:t>10</a:t>
            </a:fld>
            <a:endParaRPr lang="en-US"/>
          </a:p>
        </p:txBody>
      </p:sp>
    </p:spTree>
    <p:extLst>
      <p:ext uri="{BB962C8B-B14F-4D97-AF65-F5344CB8AC3E}">
        <p14:creationId xmlns:p14="http://schemas.microsoft.com/office/powerpoint/2010/main" val="249159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Adversary (Bad Things) automation… Did </a:t>
            </a:r>
            <a:r>
              <a:rPr lang="en-US"/>
              <a:t>a little DevOps, lol</a:t>
            </a:r>
            <a:endParaRPr lang="en-US" dirty="0"/>
          </a:p>
          <a:p>
            <a:r>
              <a:rPr lang="en-US" dirty="0"/>
              <a:t>Red Canary’s </a:t>
            </a:r>
            <a:r>
              <a:rPr lang="en-US" dirty="0" err="1"/>
              <a:t>Github</a:t>
            </a:r>
            <a:r>
              <a:rPr lang="en-US" dirty="0"/>
              <a:t> and search for:</a:t>
            </a:r>
          </a:p>
          <a:p>
            <a:r>
              <a:rPr lang="en-US" dirty="0">
                <a:hlinkClick r:id="rId3"/>
              </a:rPr>
              <a:t>https://github.com/redcanaryco/atomic-red-team/blob/6bd8fc68e70a86c36ce2db98d7643de5ab206a13/atomics/T1562.002/T1562.002.md</a:t>
            </a:r>
            <a:endParaRPr lang="en-US" dirty="0"/>
          </a:p>
          <a:p>
            <a:r>
              <a:rPr lang="en-US" dirty="0">
                <a:hlinkClick r:id="rId4"/>
              </a:rPr>
              <a:t>https://github.com/redcanaryco/atomic-red-team/blob/058b5c2423c4a6e9e226f4e5ffa1a6fd9bb1a90e/atomics/T1105/T1105.md</a:t>
            </a:r>
          </a:p>
          <a:p>
            <a:r>
              <a:rPr lang="en-US" dirty="0">
                <a:hlinkClick r:id="rId5"/>
              </a:rPr>
              <a:t>https://github.com/redcanaryco/atomic-red-team/blob/507e5b87166102b6c81d74a9d3232b3cb25c6a5a/atomics/T1078.001/T1078.001.md</a:t>
            </a:r>
            <a:endParaRPr lang="en-US" dirty="0">
              <a:cs typeface="Calibri" panose="020F0502020204030204"/>
              <a:hlinkClick r:id="rId5"/>
            </a:endParaRPr>
          </a:p>
          <a:p>
            <a:r>
              <a:rPr lang="en-US" dirty="0">
                <a:hlinkClick r:id="rId6"/>
              </a:rPr>
              <a:t>https://github.com/redcanaryco/atomic-red-team/blob/dcd84948b0a19a15220c4a45da9d8d4024a4da61/atomics/T1040/T1040.md#atomic-test-4---windows-internal-packet-capture</a:t>
            </a:r>
            <a:endParaRPr lang="en-US" dirty="0">
              <a:cs typeface="Calibri" panose="020F0502020204030204"/>
              <a:hlinkClick r:id="rId6"/>
            </a:endParaRPr>
          </a:p>
          <a:p>
            <a:r>
              <a:rPr lang="en-US" dirty="0">
                <a:hlinkClick r:id="rId7"/>
              </a:rPr>
              <a:t>https://github.com/redcanaryco/atomic-red-team/blob/058b5c2423c4a6e9e226f4e5ffa1a6fd9bb1a90e/atomics/T1110.002/T1110.002.md#atomic-test-1---password-cracking-with-hashcat</a:t>
            </a:r>
            <a:endParaRPr lang="en-US" dirty="0">
              <a:cs typeface="Calibri" panose="020F0502020204030204"/>
              <a:hlinkClick r:id="rId7"/>
            </a:endParaRPr>
          </a:p>
          <a:p>
            <a:endParaRPr lang="en-US" dirty="0">
              <a:cs typeface="Calibri" panose="020F0502020204030204"/>
            </a:endParaRPr>
          </a:p>
          <a:p>
            <a:r>
              <a:rPr lang="en-US" dirty="0">
                <a:cs typeface="Calibri" panose="020F0502020204030204"/>
              </a:rPr>
              <a:t>RDP</a:t>
            </a:r>
          </a:p>
          <a:p>
            <a:r>
              <a:rPr lang="en-US" dirty="0">
                <a:hlinkClick r:id="rId8"/>
              </a:rPr>
              <a:t>https://github.com/redcanaryco/atomic-red-team/blob/058b5c2423c4a6e9e226f4e5ffa1a6fd9bb1a90e/atomics/T1021.001/T1021.001.md#atomic-test-2---rdp-to-server</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2308BFC-3405-467D-9576-B13ADB330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372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hlinkClick r:id="rId3"/>
              </a:rPr>
              <a:t>Think of it as a Encyclopedia for attacks</a:t>
            </a:r>
          </a:p>
          <a:p>
            <a:endParaRPr lang="sv-SE" dirty="0">
              <a:hlinkClick r:id="rId3"/>
            </a:endParaRPr>
          </a:p>
          <a:p>
            <a:r>
              <a:rPr lang="sv-SE" dirty="0">
                <a:hlinkClick r:id="rId3"/>
              </a:rPr>
              <a:t>ATT&amp;CK® Navigator (mitre-attack.github.io)</a:t>
            </a:r>
            <a:endParaRPr lang="sv-SE" dirty="0"/>
          </a:p>
          <a:p>
            <a:endParaRPr lang="sv-SE" dirty="0"/>
          </a:p>
          <a:p>
            <a:endParaRPr lang="sv-SE" dirty="0"/>
          </a:p>
          <a:p>
            <a:endParaRPr lang="sv-SE" dirty="0">
              <a:cs typeface="Calibri" panose="020F0502020204030204"/>
            </a:endParaRPr>
          </a:p>
          <a:p>
            <a:endParaRPr lang="sv-SE" dirty="0"/>
          </a:p>
          <a:p>
            <a:r>
              <a:rPr lang="sv-SE" dirty="0"/>
              <a:t>INSTALL ART:</a:t>
            </a:r>
          </a:p>
          <a:p>
            <a:r>
              <a:rPr lang="sv-SE" dirty="0"/>
              <a:t>Install-PackageProvider -Name NuGet -MinimumVersion 2.8.5.201 -Force</a:t>
            </a:r>
          </a:p>
          <a:p>
            <a:r>
              <a:rPr lang="sv-SE" dirty="0"/>
              <a:t>Set-ExecutionPolicy Bypass -Force -ErrorAction Ignore</a:t>
            </a:r>
          </a:p>
          <a:p>
            <a:r>
              <a:rPr lang="sv-SE" dirty="0"/>
              <a:t># disabling WinDef this way doesn't work that well</a:t>
            </a:r>
          </a:p>
          <a:p>
            <a:r>
              <a:rPr lang="sv-SE" dirty="0"/>
              <a:t># Set-MpPreference -DisableRealtimeMonitoring $true -Force -ErrorAction Ignore</a:t>
            </a:r>
          </a:p>
          <a:p>
            <a:r>
              <a:rPr lang="sv-SE" dirty="0"/>
              <a:t># Using Exclusion works better to evade WinDef</a:t>
            </a:r>
          </a:p>
          <a:p>
            <a:r>
              <a:rPr lang="sv-SE" dirty="0"/>
              <a:t>Add-MpPreference -ExclusionPath C:\AtomicRedTeam\</a:t>
            </a:r>
          </a:p>
          <a:p>
            <a:r>
              <a:rPr lang="sv-SE" dirty="0"/>
              <a:t>Install-Module powershell-yaml -Force -ErrorAction Ignore</a:t>
            </a:r>
          </a:p>
          <a:p>
            <a:r>
              <a:rPr lang="sv-SE" dirty="0"/>
              <a:t>Write-Host "INSTALL EXECUTION FRAMEWORK ONLY" -fore green</a:t>
            </a:r>
          </a:p>
          <a:p>
            <a:r>
              <a:rPr lang="sv-SE" dirty="0"/>
              <a:t>IEX (IWR 'https://raw.githubusercontent.com/redcanaryco/invoke-atomicredteam/master/install-atomicredteam.ps1' -UseBasicParsing);</a:t>
            </a:r>
          </a:p>
          <a:p>
            <a:r>
              <a:rPr lang="sv-SE" dirty="0"/>
              <a:t>Install-AtomicRedTeam -Force -ErrorAction Ignore</a:t>
            </a:r>
          </a:p>
          <a:p>
            <a:r>
              <a:rPr lang="sv-SE" dirty="0"/>
              <a:t>Write-Host "Install Execution Framework and Atomics Folder" -fore green</a:t>
            </a:r>
          </a:p>
          <a:p>
            <a:r>
              <a:rPr lang="sv-SE" dirty="0"/>
              <a:t>IEX (IWR 'https://raw.githubusercontent.com/redcanaryco/invoke-atomicredteam/master/install-atomicredteam.ps1' -UseBasicParsing);</a:t>
            </a:r>
          </a:p>
          <a:p>
            <a:r>
              <a:rPr lang="sv-SE" dirty="0"/>
              <a:t>Install-AtomicRedTeam -getAtomics -Force -ErrorAction Ignore</a:t>
            </a:r>
          </a:p>
          <a:p>
            <a:r>
              <a:rPr lang="sv-SE" dirty="0"/>
              <a:t>Write-Host "Import-Module Invoke-AtomicRedTeam.PSD1" -fore green</a:t>
            </a:r>
          </a:p>
          <a:p>
            <a:r>
              <a:rPr lang="sv-SE" dirty="0"/>
              <a:t>Import-Module "C:\AtomicRedTeam\invoke-atomicredteam\Invoke-AtomicRedTeam.psd1" -Force -ErrorAction Ignore</a:t>
            </a:r>
          </a:p>
          <a:p>
            <a:r>
              <a:rPr lang="sv-SE" dirty="0"/>
              <a:t>set-location C:\AtomicRedTeam\atomics</a:t>
            </a:r>
          </a:p>
          <a:p>
            <a:endParaRPr lang="sv-SE" dirty="0"/>
          </a:p>
          <a:p>
            <a:r>
              <a:rPr lang="sv-SE" dirty="0"/>
              <a:t># T1078.001  Enabling Guest</a:t>
            </a:r>
          </a:p>
          <a:p>
            <a:r>
              <a:rPr lang="sv-SE" dirty="0"/>
              <a:t>Invoke-AtomicTest T1078.001 -ShowDetailsBrief</a:t>
            </a:r>
          </a:p>
          <a:p>
            <a:r>
              <a:rPr lang="sv-SE" dirty="0"/>
              <a:t>#</a:t>
            </a:r>
          </a:p>
          <a:p>
            <a:r>
              <a:rPr lang="sv-SE" dirty="0"/>
              <a:t># Write-EventLog Event to warn we are hear</a:t>
            </a:r>
          </a:p>
          <a:p>
            <a:r>
              <a:rPr lang="sv-SE" dirty="0"/>
              <a:t>Write-EventLog -LogName "Application" -Source "SecurityCenter" -EventID 1337 -EntryType Information -Message "AtomicRedTeam was Invoked." -Category 1 -RawData 10,20</a:t>
            </a:r>
          </a:p>
          <a:p>
            <a:endParaRPr lang="sv-SE" dirty="0"/>
          </a:p>
          <a:p>
            <a:endParaRPr lang="en-US" dirty="0"/>
          </a:p>
        </p:txBody>
      </p:sp>
      <p:sp>
        <p:nvSpPr>
          <p:cNvPr id="4" name="Slide Number Placeholder 3"/>
          <p:cNvSpPr>
            <a:spLocks noGrp="1"/>
          </p:cNvSpPr>
          <p:nvPr>
            <p:ph type="sldNum" sz="quarter" idx="5"/>
          </p:nvPr>
        </p:nvSpPr>
        <p:spPr/>
        <p:txBody>
          <a:bodyPr/>
          <a:lstStyle/>
          <a:p>
            <a:fld id="{F8C5F3E3-E4A3-B743-B9A9-6B71BA371F42}" type="slidenum">
              <a:rPr lang="en-US" smtClean="0"/>
              <a:t>12</a:t>
            </a:fld>
            <a:endParaRPr lang="en-US"/>
          </a:p>
        </p:txBody>
      </p:sp>
    </p:spTree>
    <p:extLst>
      <p:ext uri="{BB962C8B-B14F-4D97-AF65-F5344CB8AC3E}">
        <p14:creationId xmlns:p14="http://schemas.microsoft.com/office/powerpoint/2010/main" val="1741802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buFont typeface="Arial" panose="020B0604020202020204" pitchFamily="34" charset="0"/>
              <a:buChar char="•"/>
            </a:pPr>
            <a:r>
              <a:rPr lang="en-US" b="1" dirty="0">
                <a:cs typeface="Calibri"/>
              </a:rPr>
              <a:t>Doing Bad things... Time to be detection and adversary (Bad things) automation engineers ;)</a:t>
            </a:r>
          </a:p>
          <a:p>
            <a:pPr fontAlgn="base">
              <a:buFont typeface="Arial" panose="020B0604020202020204" pitchFamily="34" charset="0"/>
              <a:buChar char="•"/>
            </a:pPr>
            <a:endParaRPr lang="en-US" b="1" dirty="0">
              <a:cs typeface="Calibri"/>
            </a:endParaRPr>
          </a:p>
          <a:p>
            <a:pPr fontAlgn="base">
              <a:buFont typeface="Arial" panose="020B0604020202020204" pitchFamily="34" charset="0"/>
              <a:buChar char="•"/>
            </a:pPr>
            <a:r>
              <a:rPr lang="en-US" b="1" dirty="0">
                <a:cs typeface="Calibri"/>
              </a:rPr>
              <a:t>https://screencast-o-matic.com/watch/crjtFYVQQ1G (video just incase)</a:t>
            </a:r>
          </a:p>
          <a:p>
            <a:pPr fontAlgn="base">
              <a:buFont typeface="Arial" panose="020B0604020202020204" pitchFamily="34" charset="0"/>
              <a:buChar char="•"/>
            </a:pPr>
            <a:endParaRPr lang="en-US" b="1" dirty="0">
              <a:cs typeface="Calibri"/>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b="1" dirty="0">
                <a:cs typeface="Calibri"/>
              </a:rPr>
              <a:t>You can just copy and paste it, but we will use Red Canaries automation....</a:t>
            </a:r>
          </a:p>
          <a:p>
            <a:pPr fontAlgn="base">
              <a:buFont typeface="Arial" panose="020B0604020202020204" pitchFamily="34" charset="0"/>
              <a:buChar char="•"/>
            </a:pPr>
            <a:endParaRPr lang="en-US" b="1" dirty="0">
              <a:cs typeface="Calibri"/>
            </a:endParaRPr>
          </a:p>
          <a:p>
            <a:pPr fontAlgn="base">
              <a:buFont typeface="Arial" panose="020B0604020202020204" pitchFamily="34" charset="0"/>
              <a:buChar char="•"/>
            </a:pPr>
            <a:r>
              <a:rPr lang="en-US" b="1" dirty="0">
                <a:cs typeface="Calibri"/>
              </a:rPr>
              <a:t>These are Low Hanging Fruit for Attackers… Google A disgruntled Conti affiliate has leaked the gang's training material </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b="1" dirty="0">
                <a:cs typeface="Calibri"/>
              </a:rPr>
              <a:t>You can do other things like enabling </a:t>
            </a:r>
            <a:r>
              <a:rPr lang="en-US" b="1" dirty="0" err="1">
                <a:cs typeface="Calibri"/>
              </a:rPr>
              <a:t>cmd</a:t>
            </a:r>
            <a:r>
              <a:rPr lang="en-US" b="1" dirty="0">
                <a:cs typeface="Calibri"/>
              </a:rPr>
              <a:t> line auditing, and Script Block logging… </a:t>
            </a:r>
            <a:r>
              <a:rPr lang="en-US" b="1" dirty="0">
                <a:cs typeface="Calibri"/>
                <a:sym typeface="Wingdings" panose="05000000000000000000" pitchFamily="2" charset="2"/>
              </a:rPr>
              <a:t></a:t>
            </a:r>
            <a:endParaRPr lang="en-US" b="1" dirty="0">
              <a:cs typeface="Calibri"/>
            </a:endParaRPr>
          </a:p>
          <a:p>
            <a:pPr fontAlgn="base">
              <a:buFont typeface="Arial" panose="020B0604020202020204" pitchFamily="34" charset="0"/>
              <a:buChar char="•"/>
            </a:pPr>
            <a:endParaRPr lang="en-US" b="1" dirty="0">
              <a:cs typeface="Calibri"/>
            </a:endParaRPr>
          </a:p>
          <a:p>
            <a:pPr fontAlgn="base">
              <a:buFont typeface="Arial" panose="020B0604020202020204" pitchFamily="34" charset="0"/>
              <a:buChar char="•"/>
            </a:pPr>
            <a:endParaRPr lang="en-US" b="1" dirty="0">
              <a:cs typeface="Calibri"/>
            </a:endParaRPr>
          </a:p>
          <a:p>
            <a:pPr fontAlgn="base">
              <a:buFont typeface="Arial" panose="020B0604020202020204" pitchFamily="34" charset="0"/>
              <a:buChar char="•"/>
            </a:pPr>
            <a:r>
              <a:rPr lang="en-US" b="1" dirty="0">
                <a:cs typeface="Calibri"/>
              </a:rPr>
              <a:t>INSTALL MSFT </a:t>
            </a:r>
            <a:r>
              <a:rPr lang="en-US" b="1" dirty="0" err="1">
                <a:cs typeface="Calibri"/>
              </a:rPr>
              <a:t>DeployTestLab</a:t>
            </a:r>
            <a:r>
              <a:rPr lang="en-US" b="1" dirty="0">
                <a:cs typeface="Calibri"/>
              </a:rPr>
              <a:t> for testing: https://screencast-o-matic.com/watch/crjIbyVjUiX </a:t>
            </a:r>
          </a:p>
          <a:p>
            <a:pPr fontAlgn="base">
              <a:buFont typeface="Arial" panose="020B0604020202020204" pitchFamily="34" charset="0"/>
              <a:buChar char="•"/>
            </a:pPr>
            <a:endParaRPr lang="en-US" b="1" dirty="0">
              <a:cs typeface="Calibri"/>
            </a:endParaRPr>
          </a:p>
          <a:p>
            <a:pPr fontAlgn="base">
              <a:buFont typeface="Arial" panose="020B0604020202020204" pitchFamily="34" charset="0"/>
              <a:buChar char="•"/>
            </a:pPr>
            <a:r>
              <a:rPr lang="en-US" dirty="0">
                <a:hlinkClick r:id="rId3"/>
              </a:rPr>
              <a:t>210825.pdf (ic3.gov)</a:t>
            </a:r>
            <a:r>
              <a:rPr lang="en-US" b="1" dirty="0">
                <a:cs typeface="Calibri"/>
              </a:rPr>
              <a:t> to see Indicators of Compromises that looks similar to what I displayed…</a:t>
            </a:r>
          </a:p>
          <a:p>
            <a:pPr>
              <a:buFont typeface="Arial" panose="020B0604020202020204" pitchFamily="34" charset="0"/>
              <a:buChar char="•"/>
            </a:pPr>
            <a:endParaRPr lang="en-US" b="1" dirty="0">
              <a:cs typeface="Calibri"/>
            </a:endParaRPr>
          </a:p>
          <a:p>
            <a:pPr>
              <a:buFont typeface="Arial" panose="020B0604020202020204" pitchFamily="34" charset="0"/>
              <a:buChar char="•"/>
            </a:pPr>
            <a:r>
              <a:rPr lang="en-US" b="1" dirty="0">
                <a:cs typeface="Calibri"/>
              </a:rPr>
              <a:t># </a:t>
            </a:r>
            <a:r>
              <a:rPr lang="en-US" b="1" dirty="0" err="1">
                <a:cs typeface="Calibri"/>
              </a:rPr>
              <a:t>PSRemoting</a:t>
            </a:r>
            <a:endParaRPr lang="en-US" b="1" dirty="0">
              <a:cs typeface="Calibri"/>
            </a:endParaRPr>
          </a:p>
          <a:p>
            <a:pPr fontAlgn="base">
              <a:buFont typeface="Arial" panose="020B0604020202020204" pitchFamily="34" charset="0"/>
              <a:buChar char="•"/>
            </a:pPr>
            <a:r>
              <a:rPr lang="en-US" b="1" dirty="0">
                <a:cs typeface="Calibri"/>
              </a:rPr>
              <a:t>$</a:t>
            </a:r>
            <a:r>
              <a:rPr lang="en-US" b="1" dirty="0" err="1">
                <a:cs typeface="Calibri"/>
              </a:rPr>
              <a:t>sess</a:t>
            </a:r>
            <a:r>
              <a:rPr lang="en-US" b="1" dirty="0">
                <a:cs typeface="Calibri"/>
              </a:rPr>
              <a:t> = New-</a:t>
            </a:r>
            <a:r>
              <a:rPr lang="en-US" b="1" dirty="0" err="1">
                <a:cs typeface="Calibri"/>
              </a:rPr>
              <a:t>PSSession</a:t>
            </a:r>
            <a:r>
              <a:rPr lang="en-US" b="1" dirty="0">
                <a:cs typeface="Calibri"/>
              </a:rPr>
              <a:t> -</a:t>
            </a:r>
            <a:r>
              <a:rPr lang="en-US" b="1" dirty="0" err="1">
                <a:cs typeface="Calibri"/>
              </a:rPr>
              <a:t>ComputerName</a:t>
            </a:r>
            <a:r>
              <a:rPr lang="en-US" b="1" dirty="0">
                <a:cs typeface="Calibri"/>
              </a:rPr>
              <a:t> CLIENT1 -Credential Administrator</a:t>
            </a:r>
          </a:p>
          <a:p>
            <a:pPr fontAlgn="base">
              <a:buFont typeface="Arial" panose="020B0604020202020204" pitchFamily="34" charset="0"/>
              <a:buChar char="•"/>
            </a:pPr>
            <a:r>
              <a:rPr lang="en-US" b="1" dirty="0">
                <a:cs typeface="Calibri"/>
              </a:rPr>
              <a:t># Use with script for no prompting for passwd</a:t>
            </a:r>
          </a:p>
          <a:p>
            <a:pPr fontAlgn="base">
              <a:buFont typeface="Arial" panose="020B0604020202020204" pitchFamily="34" charset="0"/>
              <a:buChar char="•"/>
            </a:pPr>
            <a:r>
              <a:rPr lang="en-US" b="1" dirty="0">
                <a:cs typeface="Calibri"/>
              </a:rPr>
              <a:t># $cred = get-credential -credential "$</a:t>
            </a:r>
            <a:r>
              <a:rPr lang="en-US" b="1" dirty="0" err="1">
                <a:cs typeface="Calibri"/>
              </a:rPr>
              <a:t>env:UserDomain</a:t>
            </a:r>
            <a:r>
              <a:rPr lang="en-US" b="1" dirty="0">
                <a:cs typeface="Calibri"/>
              </a:rPr>
              <a:t>\$</a:t>
            </a:r>
            <a:r>
              <a:rPr lang="en-US" b="1" dirty="0" err="1">
                <a:cs typeface="Calibri"/>
              </a:rPr>
              <a:t>env:username</a:t>
            </a:r>
            <a:r>
              <a:rPr lang="en-US" b="1" dirty="0">
                <a:cs typeface="Calibri"/>
              </a:rPr>
              <a:t>"</a:t>
            </a:r>
          </a:p>
          <a:p>
            <a:pPr fontAlgn="base">
              <a:buFont typeface="Arial" panose="020B0604020202020204" pitchFamily="34" charset="0"/>
              <a:buChar char="•"/>
            </a:pPr>
            <a:r>
              <a:rPr lang="en-US" b="1" dirty="0">
                <a:cs typeface="Calibri"/>
              </a:rPr>
              <a:t>Import-Module "C:\AtomicRedTeam\invoke-atomicredteam\Invoke-AtomicRedTeam.psd1" -Force</a:t>
            </a:r>
          </a:p>
          <a:p>
            <a:pPr fontAlgn="base">
              <a:buFont typeface="Arial" panose="020B0604020202020204" pitchFamily="34" charset="0"/>
              <a:buChar char="•"/>
            </a:pPr>
            <a:r>
              <a:rPr lang="en-US" b="1" dirty="0">
                <a:cs typeface="Calibri"/>
              </a:rPr>
              <a:t>$</a:t>
            </a:r>
            <a:r>
              <a:rPr lang="en-US" b="1" dirty="0" err="1">
                <a:cs typeface="Calibri"/>
              </a:rPr>
              <a:t>PSDefaultParameterValues</a:t>
            </a:r>
            <a:r>
              <a:rPr lang="en-US" b="1" dirty="0">
                <a:cs typeface="Calibri"/>
              </a:rPr>
              <a:t> = @{"Invoke-AtomicTest:PathToAtomicsFolder"="C:\AtomicRedTeam\atomics"}</a:t>
            </a:r>
          </a:p>
          <a:p>
            <a:pPr fontAlgn="base">
              <a:buFont typeface="Arial" panose="020B0604020202020204" pitchFamily="34" charset="0"/>
              <a:buChar char="•"/>
            </a:pPr>
            <a:r>
              <a:rPr lang="en-US" b="1" dirty="0">
                <a:cs typeface="Calibri"/>
              </a:rPr>
              <a:t>set-location C:\AtomicRedTeam\atomics </a:t>
            </a:r>
          </a:p>
          <a:p>
            <a:pPr fontAlgn="base">
              <a:buFont typeface="Arial" panose="020B0604020202020204" pitchFamily="34" charset="0"/>
              <a:buChar char="•"/>
            </a:pPr>
            <a:endParaRPr lang="en-US" b="1" dirty="0">
              <a:cs typeface="Calibri"/>
            </a:endParaRPr>
          </a:p>
          <a:p>
            <a:pPr fontAlgn="base">
              <a:buFont typeface="Arial" panose="020B0604020202020204" pitchFamily="34" charset="0"/>
              <a:buChar char="•"/>
            </a:pPr>
            <a:r>
              <a:rPr lang="en-US" b="1" dirty="0">
                <a:cs typeface="Calibri"/>
              </a:rPr>
              <a:t># T1078.001 Guest RDP and add to Admin Group</a:t>
            </a:r>
          </a:p>
          <a:p>
            <a:pPr fontAlgn="base">
              <a:buFont typeface="Arial" panose="020B0604020202020204" pitchFamily="34" charset="0"/>
              <a:buChar char="•"/>
            </a:pPr>
            <a:r>
              <a:rPr lang="en-US" b="1" dirty="0">
                <a:cs typeface="Calibri"/>
              </a:rPr>
              <a:t>Invoke-</a:t>
            </a:r>
            <a:r>
              <a:rPr lang="en-US" b="1" dirty="0" err="1">
                <a:cs typeface="Calibri"/>
              </a:rPr>
              <a:t>AtomicTest</a:t>
            </a:r>
            <a:r>
              <a:rPr lang="en-US" b="1" dirty="0">
                <a:cs typeface="Calibri"/>
              </a:rPr>
              <a:t> T1078.001 -Session $</a:t>
            </a:r>
            <a:r>
              <a:rPr lang="en-US" b="1" dirty="0" err="1">
                <a:cs typeface="Calibri"/>
              </a:rPr>
              <a:t>sess</a:t>
            </a:r>
            <a:r>
              <a:rPr lang="en-US" b="1" dirty="0">
                <a:cs typeface="Calibri"/>
              </a:rPr>
              <a:t> -</a:t>
            </a:r>
            <a:r>
              <a:rPr lang="en-US" b="1" dirty="0" err="1">
                <a:cs typeface="Calibri"/>
              </a:rPr>
              <a:t>TestNumbers</a:t>
            </a:r>
            <a:r>
              <a:rPr lang="en-US" b="1" dirty="0">
                <a:cs typeface="Calibri"/>
              </a:rPr>
              <a:t> 1 -</a:t>
            </a:r>
            <a:r>
              <a:rPr lang="en-US" b="1" dirty="0" err="1">
                <a:cs typeface="Calibri"/>
              </a:rPr>
              <a:t>ShowDetailsBrief</a:t>
            </a:r>
            <a:endParaRPr lang="en-US" b="1" dirty="0">
              <a:cs typeface="Calibri"/>
            </a:endParaRPr>
          </a:p>
          <a:p>
            <a:pPr fontAlgn="base">
              <a:buFont typeface="Arial" panose="020B0604020202020204" pitchFamily="34" charset="0"/>
              <a:buChar char="•"/>
            </a:pPr>
            <a:endParaRPr lang="en-US" b="1" dirty="0">
              <a:cs typeface="Calibri"/>
            </a:endParaRPr>
          </a:p>
          <a:p>
            <a:pPr fontAlgn="base">
              <a:buFont typeface="Arial" panose="020B0604020202020204" pitchFamily="34" charset="0"/>
              <a:buChar char="•"/>
            </a:pPr>
            <a:r>
              <a:rPr lang="en-US" b="1" dirty="0">
                <a:cs typeface="Calibri"/>
              </a:rPr>
              <a:t># T1070.001-1 Clear Logs</a:t>
            </a:r>
          </a:p>
          <a:p>
            <a:pPr fontAlgn="base">
              <a:buFont typeface="Arial" panose="020B0604020202020204" pitchFamily="34" charset="0"/>
              <a:buChar char="•"/>
            </a:pPr>
            <a:r>
              <a:rPr lang="en-US" b="1" dirty="0">
                <a:cs typeface="Calibri"/>
              </a:rPr>
              <a:t>Invoke-</a:t>
            </a:r>
            <a:r>
              <a:rPr lang="en-US" b="1" dirty="0" err="1">
                <a:cs typeface="Calibri"/>
              </a:rPr>
              <a:t>AtomicTest</a:t>
            </a:r>
            <a:r>
              <a:rPr lang="en-US" b="1" dirty="0">
                <a:cs typeface="Calibri"/>
              </a:rPr>
              <a:t> T1070.001 -Session $</a:t>
            </a:r>
            <a:r>
              <a:rPr lang="en-US" b="1" dirty="0" err="1">
                <a:cs typeface="Calibri"/>
              </a:rPr>
              <a:t>sess</a:t>
            </a:r>
            <a:r>
              <a:rPr lang="en-US" b="1" dirty="0">
                <a:cs typeface="Calibri"/>
              </a:rPr>
              <a:t> -</a:t>
            </a:r>
            <a:r>
              <a:rPr lang="en-US" b="1" dirty="0" err="1">
                <a:cs typeface="Calibri"/>
              </a:rPr>
              <a:t>ShowDetailsBrief</a:t>
            </a:r>
            <a:endParaRPr lang="en-US" b="1" dirty="0">
              <a:cs typeface="Calibri"/>
            </a:endParaRPr>
          </a:p>
          <a:p>
            <a:pPr fontAlgn="base">
              <a:buFont typeface="Arial" panose="020B0604020202020204" pitchFamily="34" charset="0"/>
              <a:buChar char="•"/>
            </a:pPr>
            <a:r>
              <a:rPr lang="en-US" b="1" dirty="0">
                <a:cs typeface="Calibri"/>
              </a:rPr>
              <a:t>Invoke-</a:t>
            </a:r>
            <a:r>
              <a:rPr lang="en-US" b="1" dirty="0" err="1">
                <a:cs typeface="Calibri"/>
              </a:rPr>
              <a:t>AtomicTest</a:t>
            </a:r>
            <a:r>
              <a:rPr lang="en-US" b="1" dirty="0">
                <a:cs typeface="Calibri"/>
              </a:rPr>
              <a:t> T1070.001 -Session $</a:t>
            </a:r>
            <a:r>
              <a:rPr lang="en-US" b="1" dirty="0" err="1">
                <a:cs typeface="Calibri"/>
              </a:rPr>
              <a:t>sess</a:t>
            </a:r>
            <a:r>
              <a:rPr lang="en-US" b="1" dirty="0">
                <a:cs typeface="Calibri"/>
              </a:rPr>
              <a:t> -</a:t>
            </a:r>
            <a:r>
              <a:rPr lang="en-US" b="1" dirty="0" err="1">
                <a:cs typeface="Calibri"/>
              </a:rPr>
              <a:t>TestNumbers</a:t>
            </a:r>
            <a:r>
              <a:rPr lang="en-US" b="1" dirty="0">
                <a:cs typeface="Calibri"/>
              </a:rPr>
              <a:t> 1</a:t>
            </a:r>
          </a:p>
          <a:p>
            <a:pPr fontAlgn="base">
              <a:buFont typeface="Arial" panose="020B0604020202020204" pitchFamily="34" charset="0"/>
              <a:buChar char="•"/>
            </a:pPr>
            <a:endParaRPr lang="en-US" b="1" dirty="0">
              <a:cs typeface="Calibri"/>
            </a:endParaRPr>
          </a:p>
          <a:p>
            <a:pPr fontAlgn="base">
              <a:buFont typeface="Arial" panose="020B0604020202020204" pitchFamily="34" charset="0"/>
              <a:buChar char="•"/>
            </a:pPr>
            <a:r>
              <a:rPr lang="en-US" b="1" dirty="0">
                <a:cs typeface="Calibri"/>
              </a:rPr>
              <a:t># T1546.008.002 Sticky Keys</a:t>
            </a:r>
          </a:p>
          <a:p>
            <a:pPr fontAlgn="base">
              <a:buFont typeface="Arial" panose="020B0604020202020204" pitchFamily="34" charset="0"/>
              <a:buChar char="•"/>
            </a:pPr>
            <a:r>
              <a:rPr lang="en-US" b="1" dirty="0">
                <a:cs typeface="Calibri"/>
              </a:rPr>
              <a:t>PS C:\AtomicRedTeam\atomics&gt; Invoke-</a:t>
            </a:r>
            <a:r>
              <a:rPr lang="en-US" b="1" dirty="0" err="1">
                <a:cs typeface="Calibri"/>
              </a:rPr>
              <a:t>AtomicTest</a:t>
            </a:r>
            <a:r>
              <a:rPr lang="en-US" b="1" dirty="0">
                <a:cs typeface="Calibri"/>
              </a:rPr>
              <a:t> T1546.008 -</a:t>
            </a:r>
            <a:r>
              <a:rPr lang="en-US" b="1" dirty="0" err="1">
                <a:cs typeface="Calibri"/>
              </a:rPr>
              <a:t>TestNumbers</a:t>
            </a:r>
            <a:r>
              <a:rPr lang="en-US" b="1" dirty="0">
                <a:cs typeface="Calibri"/>
              </a:rPr>
              <a:t> 2 -Session $</a:t>
            </a:r>
            <a:r>
              <a:rPr lang="en-US" b="1" dirty="0" err="1">
                <a:cs typeface="Calibri"/>
              </a:rPr>
              <a:t>sess</a:t>
            </a:r>
            <a:r>
              <a:rPr lang="en-US" b="1" dirty="0">
                <a:cs typeface="Calibri"/>
              </a:rPr>
              <a:t> </a:t>
            </a:r>
          </a:p>
          <a:p>
            <a:pPr fontAlgn="base">
              <a:buFont typeface="Arial" panose="020B0604020202020204" pitchFamily="34" charset="0"/>
              <a:buChar char="•"/>
            </a:pPr>
            <a:endParaRPr lang="en-US" b="1" dirty="0">
              <a:cs typeface="Calibri"/>
            </a:endParaRPr>
          </a:p>
          <a:p>
            <a:pPr fontAlgn="base">
              <a:buFont typeface="Arial" panose="020B0604020202020204" pitchFamily="34" charset="0"/>
              <a:buChar char="•"/>
            </a:pPr>
            <a:endParaRPr lang="en-US" b="1" dirty="0">
              <a:cs typeface="Calibri"/>
            </a:endParaRPr>
          </a:p>
          <a:p>
            <a:pPr fontAlgn="base">
              <a:buFont typeface="Arial" panose="020B0604020202020204" pitchFamily="34" charset="0"/>
              <a:buChar char="•"/>
            </a:pPr>
            <a:endParaRPr lang="en-US" b="1" dirty="0">
              <a:cs typeface="Calibri"/>
            </a:endParaRPr>
          </a:p>
          <a:p>
            <a:pPr fontAlgn="base">
              <a:buFont typeface="Arial" panose="020B0604020202020204" pitchFamily="34" charset="0"/>
              <a:buChar char="•"/>
            </a:pPr>
            <a:r>
              <a:rPr lang="en-US" b="1" dirty="0">
                <a:cs typeface="Calibri"/>
              </a:rPr>
              <a:t>Emulate is going to Mitre and using those tactics techniques</a:t>
            </a:r>
            <a:endParaRPr lang="en-US" b="1" dirty="0"/>
          </a:p>
          <a:p>
            <a:pPr>
              <a:buFont typeface="Arial" panose="020B0604020202020204" pitchFamily="34" charset="0"/>
              <a:buChar char="•"/>
            </a:pPr>
            <a:r>
              <a:rPr lang="en-US" b="1" dirty="0">
                <a:cs typeface="Calibri"/>
              </a:rPr>
              <a:t>Simulate is trying to get around your detections.</a:t>
            </a:r>
            <a:endParaRPr lang="en-US" b="1" dirty="0"/>
          </a:p>
          <a:p>
            <a:pPr marL="285750" indent="-285750">
              <a:buFont typeface="Arial" panose="020B0604020202020204" pitchFamily="34" charset="0"/>
              <a:buChar char="•"/>
            </a:pPr>
            <a:r>
              <a:rPr lang="en-US" u="sng" dirty="0">
                <a:hlinkClick r:id="rId4"/>
              </a:rPr>
              <a:t>https://github.com/redcanaryco/atomic-red-team/blob/471d30b4f348a039c507bc0f9e823b037ac643ac/atomics/T1560.001/T1560.001.md</a:t>
            </a:r>
            <a:endParaRPr lang="en-US" dirty="0"/>
          </a:p>
          <a:p>
            <a:pPr marL="285750" indent="-285750">
              <a:buFont typeface="Arial" panose="020B0604020202020204" pitchFamily="34" charset="0"/>
              <a:buChar char="•"/>
            </a:pPr>
            <a:r>
              <a:rPr lang="en-US" b="1" dirty="0"/>
              <a:t>Atomic Test - Compress Data and lock with password for Exfiltration with 7zip</a:t>
            </a:r>
            <a:r>
              <a:rPr lang="en-US" dirty="0"/>
              <a:t> T1560.001</a:t>
            </a:r>
          </a:p>
          <a:p>
            <a:pPr marL="285750" indent="-285750">
              <a:buFont typeface="Arial" panose="020B0604020202020204" pitchFamily="34" charset="0"/>
              <a:buChar char="•"/>
            </a:pPr>
            <a:endParaRPr lang="en-US" dirty="0">
              <a:cs typeface="Calibri"/>
            </a:endParaRPr>
          </a:p>
          <a:p>
            <a:pPr>
              <a:buFont typeface="Arial" panose="020B0604020202020204" pitchFamily="34" charset="0"/>
              <a:buChar char="•"/>
            </a:pPr>
            <a:endParaRPr lang="en-US" b="1" dirty="0"/>
          </a:p>
          <a:p>
            <a:pPr>
              <a:buFont typeface="Arial" panose="020B0604020202020204" pitchFamily="34" charset="0"/>
              <a:buChar char="•"/>
            </a:pPr>
            <a:r>
              <a:rPr lang="en-US" b="1" dirty="0"/>
              <a:t>Atomic Test - </a:t>
            </a:r>
            <a:r>
              <a:rPr lang="en-US" b="1" dirty="0" err="1"/>
              <a:t>crackmapexec</a:t>
            </a:r>
            <a:r>
              <a:rPr lang="en-US" b="1" dirty="0"/>
              <a:t> Pass the Hash</a:t>
            </a:r>
            <a:r>
              <a:rPr lang="en-US" dirty="0"/>
              <a:t>  T1550.002</a:t>
            </a:r>
            <a:endParaRPr lang="en-US" sz="1300" dirty="0">
              <a:cs typeface="Calibri"/>
            </a:endParaRPr>
          </a:p>
          <a:p>
            <a:pPr marL="457200" lvl="1" indent="0" fontAlgn="base">
              <a:buNone/>
            </a:pPr>
            <a:r>
              <a:rPr lang="en-US" sz="1300" u="sng" dirty="0">
                <a:hlinkClick r:id="rId5"/>
              </a:rPr>
              <a:t>https://github.com/redcanaryco/atomic-red-team/tree/8eb52117b748d378325f7719554a896e37bccec7/atomics/T1550.002</a:t>
            </a:r>
            <a:r>
              <a:rPr lang="en-US" sz="1300" dirty="0"/>
              <a:t> </a:t>
            </a:r>
            <a:endParaRPr lang="en-US" sz="1300" dirty="0">
              <a:cs typeface="Calibri"/>
            </a:endParaRPr>
          </a:p>
          <a:p>
            <a:pPr marL="285750" indent="-285750" fontAlgn="base">
              <a:buFont typeface="Arial" panose="020B0604020202020204" pitchFamily="34" charset="0"/>
              <a:buChar char="•"/>
            </a:pPr>
            <a:endParaRPr lang="en-US" sz="2000" dirty="0"/>
          </a:p>
          <a:p>
            <a:pPr marL="285750" indent="-285750" fontAlgn="base">
              <a:buFont typeface="Arial" panose="020B0604020202020204" pitchFamily="34" charset="0"/>
              <a:buChar char="•"/>
            </a:pPr>
            <a:r>
              <a:rPr lang="en-US" sz="2000" dirty="0"/>
              <a:t>Search Data when on box: </a:t>
            </a:r>
          </a:p>
          <a:p>
            <a:pPr fontAlgn="base"/>
            <a:r>
              <a:rPr lang="en-US" sz="2000" b="1" dirty="0"/>
              <a:t>Atomic Test - Email Collection with PowerShell Get-Inbox</a:t>
            </a:r>
            <a:r>
              <a:rPr lang="en-US" sz="2000" dirty="0"/>
              <a:t> </a:t>
            </a:r>
            <a:endParaRPr lang="en-US" sz="2000" dirty="0">
              <a:cs typeface="Calibri"/>
            </a:endParaRPr>
          </a:p>
          <a:p>
            <a:pPr fontAlgn="base"/>
            <a:r>
              <a:rPr lang="en-US" u="sng" dirty="0">
                <a:hlinkClick r:id="rId6"/>
              </a:rPr>
              <a:t>	</a:t>
            </a:r>
            <a:r>
              <a:rPr lang="en-US" sz="1200" u="sng" dirty="0">
                <a:hlinkClick r:id="rId6"/>
              </a:rPr>
              <a:t>https://github.com/redcanaryco/atomic-red-team/blob/8eb52117b748d378325f7719554a896e37bccec7/atomics/T1114.001/T1114.001.md</a:t>
            </a:r>
            <a:r>
              <a:rPr lang="en-US" sz="1200" dirty="0"/>
              <a:t> </a:t>
            </a:r>
            <a:endParaRPr lang="en-US" sz="1200" dirty="0">
              <a:cs typeface="Calibri"/>
            </a:endParaRPr>
          </a:p>
          <a:p>
            <a:pPr fontAlgn="base"/>
            <a:r>
              <a:rPr lang="en-US" sz="2000" dirty="0"/>
              <a:t> </a:t>
            </a:r>
            <a:endParaRPr lang="en-US" sz="2000" dirty="0">
              <a:cs typeface="Calibri" panose="020F0502020204030204"/>
            </a:endParaRPr>
          </a:p>
          <a:p>
            <a:r>
              <a:rPr lang="en-US" b="0" i="0" u="sng" dirty="0">
                <a:effectLst/>
                <a:latin typeface="-apple-system"/>
                <a:hlinkClick r:id="rId7"/>
              </a:rPr>
              <a:t>T1003.003 NTDS</a:t>
            </a:r>
            <a:endParaRPr lang="en-US" b="0" i="0" u="sng" dirty="0">
              <a:effectLst/>
              <a:latin typeface="-apple-system"/>
            </a:endParaRPr>
          </a:p>
          <a:p>
            <a:endParaRPr lang="en-US" u="sng" dirty="0">
              <a:latin typeface="-apple-system"/>
            </a:endParaRPr>
          </a:p>
          <a:p>
            <a:endParaRPr lang="en-US" dirty="0"/>
          </a:p>
          <a:p>
            <a:r>
              <a:rPr lang="en-US" dirty="0" err="1"/>
              <a:t>APTSimulator</a:t>
            </a:r>
            <a:r>
              <a:rPr lang="en-US" dirty="0"/>
              <a:t>:</a:t>
            </a:r>
          </a:p>
          <a:p>
            <a:r>
              <a:rPr lang="en-US" dirty="0">
                <a:hlinkClick r:id="rId8"/>
              </a:rPr>
              <a:t>Screencast-O-Matic –</a:t>
            </a:r>
            <a:endParaRPr lang="en-US" dirty="0"/>
          </a:p>
          <a:p>
            <a:r>
              <a:rPr lang="en-US" dirty="0">
                <a:hlinkClick r:id="rId9"/>
              </a:rPr>
              <a:t>NextronSystems/APTSimulator: A toolset to make a system look as if it was the victim of an APT attack (github.com)</a:t>
            </a:r>
            <a:endParaRPr lang="en-US" dirty="0"/>
          </a:p>
          <a:p>
            <a:endParaRPr lang="en-US" dirty="0"/>
          </a:p>
          <a:p>
            <a:r>
              <a:rPr lang="en-US" dirty="0"/>
              <a:t>#HuntingTipOfTheDay</a:t>
            </a:r>
          </a:p>
          <a:p>
            <a:r>
              <a:rPr lang="en-US" dirty="0">
                <a:hlinkClick r:id="rId10"/>
              </a:rPr>
              <a:t>https://twitter.com/JohnLaTwC/status/1420368450266959879?s=20</a:t>
            </a:r>
            <a:endParaRPr lang="en-US" dirty="0"/>
          </a:p>
          <a:p>
            <a:endParaRPr lang="en-US" dirty="0"/>
          </a:p>
          <a:p>
            <a:r>
              <a:rPr lang="en-US" dirty="0" err="1"/>
              <a:t>PurpleTeaming</a:t>
            </a:r>
            <a:r>
              <a:rPr lang="en-US" dirty="0"/>
              <a:t>:</a:t>
            </a:r>
          </a:p>
          <a:p>
            <a:r>
              <a:rPr lang="en-US" dirty="0">
                <a:hlinkClick r:id="rId11"/>
              </a:rPr>
              <a:t>jessefmoore/EnterprisePurpleTeaming: Purple Team Resources for Enterprise Purple Teaming: An Exploratory Qualitative Study. Doctor of Science Cybersecurity at Marymount University Dissertation by Xena Olsen. (github.com)</a:t>
            </a:r>
            <a:endParaRPr lang="en-US" dirty="0"/>
          </a:p>
          <a:p>
            <a:endParaRPr lang="en-US" dirty="0"/>
          </a:p>
          <a:p>
            <a:r>
              <a:rPr lang="en-US" dirty="0" err="1"/>
              <a:t>PurpleSharp</a:t>
            </a:r>
            <a:r>
              <a:rPr lang="en-US" dirty="0"/>
              <a:t>:</a:t>
            </a:r>
          </a:p>
          <a:p>
            <a:r>
              <a:rPr lang="en-US" dirty="0">
                <a:hlinkClick r:id="rId12"/>
              </a:rPr>
              <a:t>mvelazc0/PurpleSharp: PurpleSharp is a C# adversary simulation tool that executes adversary techniques with the purpose of generating attack telemetry in monitored Windows environments (github.com)</a:t>
            </a:r>
            <a:endParaRPr lang="en-US" dirty="0"/>
          </a:p>
          <a:p>
            <a:endParaRPr lang="en-US" dirty="0"/>
          </a:p>
          <a:p>
            <a:endParaRPr lang="en-US" dirty="0"/>
          </a:p>
          <a:p>
            <a:r>
              <a:rPr lang="en-US" dirty="0" err="1"/>
              <a:t>DumpsterFire</a:t>
            </a:r>
            <a:r>
              <a:rPr lang="en-US" dirty="0"/>
              <a:t>:</a:t>
            </a:r>
          </a:p>
          <a:p>
            <a:r>
              <a:rPr lang="en-US" dirty="0">
                <a:hlinkClick r:id="rId13"/>
              </a:rPr>
              <a:t>TryCatchHCF/DumpsterFire: "Security Incidents In A Box!" A modular, menu-driven, cross-platform tool for building customized, time-delayed, distributed security events. Easily create custom event chains for Blue- &amp; Red Team drills and sensor / alert mapping. Red Teams can create decoy incidents, distractions, and lures to support and scale their operations. Build event sequences ("narratives") to simulate realistic scenarios and generate corresponding network and filesystem artifacts. (github.com)</a:t>
            </a:r>
            <a:endParaRPr lang="en-US" dirty="0"/>
          </a:p>
          <a:p>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F8C5F3E3-E4A3-B743-B9A9-6B71BA371F42}" type="slidenum">
              <a:rPr lang="en-US" smtClean="0"/>
              <a:t>13</a:t>
            </a:fld>
            <a:endParaRPr lang="en-US"/>
          </a:p>
        </p:txBody>
      </p:sp>
    </p:spTree>
    <p:extLst>
      <p:ext uri="{BB962C8B-B14F-4D97-AF65-F5344CB8AC3E}">
        <p14:creationId xmlns:p14="http://schemas.microsoft.com/office/powerpoint/2010/main" val="2050402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101A"/>
                </a:solidFill>
                <a:cs typeface="Calibri"/>
              </a:rPr>
              <a:t>So from the last thing we saw.... they got past prevention, so then what do we do?</a:t>
            </a:r>
            <a:endParaRPr lang="en-US" dirty="0">
              <a:solidFill>
                <a:srgbClr val="0E101A"/>
              </a:solidFill>
              <a:effectLst/>
              <a:cs typeface="Calibri"/>
            </a:endParaRPr>
          </a:p>
          <a:p>
            <a:br>
              <a:rPr lang="en-US" dirty="0">
                <a:effectLst/>
                <a:cs typeface="+mn-lt"/>
              </a:rPr>
            </a:br>
            <a:r>
              <a:rPr lang="en-US" dirty="0">
                <a:solidFill>
                  <a:srgbClr val="0E101A"/>
                </a:solidFill>
                <a:effectLst/>
              </a:rPr>
              <a:t>Today's security experts need to shift focus away from </a:t>
            </a:r>
            <a:r>
              <a:rPr lang="en-US" dirty="0">
                <a:solidFill>
                  <a:srgbClr val="0E101A"/>
                </a:solidFill>
              </a:rPr>
              <a:t>PREVENTION to </a:t>
            </a:r>
            <a:r>
              <a:rPr lang="en-US" dirty="0">
                <a:solidFill>
                  <a:srgbClr val="0E101A"/>
                </a:solidFill>
                <a:effectLst/>
              </a:rPr>
              <a:t>identification and focus on the threat.</a:t>
            </a:r>
            <a:endParaRPr lang="en-US" dirty="0">
              <a:solidFill>
                <a:srgbClr val="0E101A"/>
              </a:solidFill>
              <a:effectLst/>
              <a:cs typeface="Calibri"/>
            </a:endParaRPr>
          </a:p>
          <a:p>
            <a:pPr>
              <a:spcBef>
                <a:spcPts val="0"/>
              </a:spcBef>
              <a:spcAft>
                <a:spcPts val="0"/>
              </a:spcAft>
            </a:pPr>
            <a:br>
              <a:rPr lang="en-US" dirty="0">
                <a:solidFill>
                  <a:srgbClr val="0E101A"/>
                </a:solidFill>
                <a:effectLst/>
              </a:rPr>
            </a:br>
            <a:endParaRPr lang="en-US" dirty="0"/>
          </a:p>
        </p:txBody>
      </p:sp>
      <p:sp>
        <p:nvSpPr>
          <p:cNvPr id="4" name="Slide Number Placeholder 3"/>
          <p:cNvSpPr>
            <a:spLocks noGrp="1"/>
          </p:cNvSpPr>
          <p:nvPr>
            <p:ph type="sldNum" sz="quarter" idx="5"/>
          </p:nvPr>
        </p:nvSpPr>
        <p:spPr/>
        <p:txBody>
          <a:bodyPr/>
          <a:lstStyle/>
          <a:p>
            <a:fld id="{33E82628-683F-7347-A899-537D92B0A0D1}" type="slidenum">
              <a:rPr lang="en-US" smtClean="0"/>
              <a:t>14</a:t>
            </a:fld>
            <a:endParaRPr lang="en-US" dirty="0"/>
          </a:p>
        </p:txBody>
      </p:sp>
    </p:spTree>
    <p:extLst>
      <p:ext uri="{BB962C8B-B14F-4D97-AF65-F5344CB8AC3E}">
        <p14:creationId xmlns:p14="http://schemas.microsoft.com/office/powerpoint/2010/main" val="2635027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files/translate_f.pdf at main · silence-is-best/files (github.com)</a:t>
            </a:r>
            <a:endParaRPr lang="en-US" dirty="0"/>
          </a:p>
          <a:p>
            <a:r>
              <a:rPr lang="en-US" dirty="0">
                <a:cs typeface="Calibri"/>
              </a:rPr>
              <a:t>Leaked online, so now you can see what one ransomware plans are</a:t>
            </a:r>
            <a:endParaRPr lang="en-US" dirty="0"/>
          </a:p>
        </p:txBody>
      </p:sp>
      <p:sp>
        <p:nvSpPr>
          <p:cNvPr id="4" name="Slide Number Placeholder 3"/>
          <p:cNvSpPr>
            <a:spLocks noGrp="1"/>
          </p:cNvSpPr>
          <p:nvPr>
            <p:ph type="sldNum" sz="quarter" idx="5"/>
          </p:nvPr>
        </p:nvSpPr>
        <p:spPr/>
        <p:txBody>
          <a:bodyPr/>
          <a:lstStyle/>
          <a:p>
            <a:fld id="{F8C5F3E3-E4A3-B743-B9A9-6B71BA371F42}" type="slidenum">
              <a:rPr lang="en-US" smtClean="0"/>
              <a:t>15</a:t>
            </a:fld>
            <a:endParaRPr lang="en-US"/>
          </a:p>
        </p:txBody>
      </p:sp>
    </p:spTree>
    <p:extLst>
      <p:ext uri="{BB962C8B-B14F-4D97-AF65-F5344CB8AC3E}">
        <p14:creationId xmlns:p14="http://schemas.microsoft.com/office/powerpoint/2010/main" val="1044007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we?</a:t>
            </a:r>
          </a:p>
          <a:p>
            <a:r>
              <a:rPr lang="en-US" dirty="0"/>
              <a:t>The devils are in the details…</a:t>
            </a:r>
          </a:p>
          <a:p>
            <a:endParaRPr lang="en-US" dirty="0"/>
          </a:p>
          <a:p>
            <a:r>
              <a:rPr lang="en-US" dirty="0"/>
              <a:t>ETW logs, API, Network (East 2 West), Cloud (DNS, Logs (Athena), Creds, old S3 Buckets)</a:t>
            </a:r>
          </a:p>
          <a:p>
            <a:endParaRPr lang="en-US" dirty="0"/>
          </a:p>
          <a:p>
            <a:endParaRPr lang="en-US" dirty="0"/>
          </a:p>
        </p:txBody>
      </p:sp>
      <p:sp>
        <p:nvSpPr>
          <p:cNvPr id="4" name="Slide Number Placeholder 3"/>
          <p:cNvSpPr>
            <a:spLocks noGrp="1"/>
          </p:cNvSpPr>
          <p:nvPr>
            <p:ph type="sldNum" sz="quarter" idx="5"/>
          </p:nvPr>
        </p:nvSpPr>
        <p:spPr/>
        <p:txBody>
          <a:bodyPr/>
          <a:lstStyle/>
          <a:p>
            <a:fld id="{F8C5F3E3-E4A3-B743-B9A9-6B71BA371F42}" type="slidenum">
              <a:rPr lang="en-US" smtClean="0"/>
              <a:t>16</a:t>
            </a:fld>
            <a:endParaRPr lang="en-US"/>
          </a:p>
        </p:txBody>
      </p:sp>
    </p:spTree>
    <p:extLst>
      <p:ext uri="{BB962C8B-B14F-4D97-AF65-F5344CB8AC3E}">
        <p14:creationId xmlns:p14="http://schemas.microsoft.com/office/powerpoint/2010/main" val="118462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panose="020F0502020204030204"/>
              </a:rPr>
              <a:t>You can start here and your Admins can figure it out… or talk with us and we may help!</a:t>
            </a:r>
          </a:p>
          <a:p>
            <a:endParaRPr lang="en-US" dirty="0">
              <a:cs typeface="Calibri" panose="020F0502020204030204"/>
            </a:endParaRPr>
          </a:p>
          <a:p>
            <a:r>
              <a:rPr lang="en-US" dirty="0">
                <a:cs typeface="Calibri" panose="020F0502020204030204"/>
              </a:rPr>
              <a:t>This card game shows specific examples of BAD THINGS that can occur (STEPS) before say a Ransomware Background on Desktop.</a:t>
            </a:r>
          </a:p>
          <a:p>
            <a:endParaRPr lang="en-US" dirty="0">
              <a:cs typeface="Calibri" panose="020F0502020204030204"/>
            </a:endParaRPr>
          </a:p>
          <a:p>
            <a:r>
              <a:rPr lang="en-US" dirty="0">
                <a:cs typeface="Calibri" panose="020F0502020204030204"/>
              </a:rPr>
              <a:t>Oh and there Injects… You can make them up for your unique scenario… Like Ransomware BC/DR </a:t>
            </a:r>
          </a:p>
          <a:p>
            <a:r>
              <a:rPr lang="en-US" dirty="0">
                <a:cs typeface="Calibri" panose="020F0502020204030204"/>
              </a:rPr>
              <a:t>I would be happy to game with you. Maybe go off-roading and try opening game </a:t>
            </a:r>
            <a:r>
              <a:rPr lang="en-US" dirty="0" err="1">
                <a:cs typeface="Calibri" panose="020F0502020204030204"/>
              </a:rPr>
              <a:t>url</a:t>
            </a:r>
            <a:r>
              <a:rPr lang="en-US" dirty="0">
                <a:cs typeface="Calibri" panose="020F0502020204030204"/>
              </a:rPr>
              <a:t>?</a:t>
            </a:r>
          </a:p>
          <a:p>
            <a:endParaRPr lang="en-US" dirty="0">
              <a:cs typeface="Calibri" panose="020F0502020204030204"/>
            </a:endParaRPr>
          </a:p>
          <a:p>
            <a:r>
              <a:rPr lang="en-US" dirty="0">
                <a:cs typeface="Calibri" panose="020F0502020204030204"/>
              </a:rPr>
              <a:t>Directors, Managers ask these questions of your Admins. If they don’t know have them contact ciso@uw.edu</a:t>
            </a:r>
          </a:p>
          <a:p>
            <a:endParaRPr lang="en-US" dirty="0">
              <a:cs typeface="Calibri" panose="020F0502020204030204"/>
            </a:endParaRPr>
          </a:p>
          <a:p>
            <a:r>
              <a:rPr lang="en-US" dirty="0">
                <a:hlinkClick r:id="rId3"/>
              </a:rPr>
              <a:t>Backdoors &amp; Breaches - Black Hills Information Security (blackhillsinfosec.com)</a:t>
            </a:r>
            <a:endParaRPr lang="en-US" dirty="0"/>
          </a:p>
          <a:p>
            <a:r>
              <a:rPr lang="en-US" dirty="0">
                <a:hlinkClick r:id="rId4"/>
              </a:rPr>
              <a:t>Backdoors &amp; Breaches, Incident Response Card Game – Spearphish General Store (spearphish-general-store.myshopify.com)</a:t>
            </a:r>
            <a:endParaRPr lang="en-US" dirty="0"/>
          </a:p>
          <a:p>
            <a:endParaRPr lang="en-US" dirty="0"/>
          </a:p>
          <a:p>
            <a:r>
              <a:rPr lang="en-US" dirty="0">
                <a:hlinkClick r:id="rId5"/>
              </a:rPr>
              <a:t>Backdoors &amp; Breaches - Player Dashboard (silverday.de)</a:t>
            </a:r>
            <a:endParaRPr lang="en-US" dirty="0"/>
          </a:p>
          <a:p>
            <a:endParaRPr lang="en-US" dirty="0"/>
          </a:p>
          <a:p>
            <a:r>
              <a:rPr lang="en-US" dirty="0">
                <a:hlinkClick r:id="rId6"/>
              </a:rPr>
              <a:t>Backdoors &amp; Breaches (silverday.de)</a:t>
            </a:r>
            <a:endParaRPr lang="en-US" dirty="0"/>
          </a:p>
          <a:p>
            <a:endParaRPr lang="en-US" dirty="0"/>
          </a:p>
        </p:txBody>
      </p:sp>
      <p:sp>
        <p:nvSpPr>
          <p:cNvPr id="4" name="Slide Number Placeholder 3"/>
          <p:cNvSpPr>
            <a:spLocks noGrp="1"/>
          </p:cNvSpPr>
          <p:nvPr>
            <p:ph type="sldNum" sz="quarter" idx="5"/>
          </p:nvPr>
        </p:nvSpPr>
        <p:spPr/>
        <p:txBody>
          <a:bodyPr/>
          <a:lstStyle/>
          <a:p>
            <a:fld id="{F8C5F3E3-E4A3-B743-B9A9-6B71BA371F42}" type="slidenum">
              <a:rPr lang="en-US" smtClean="0"/>
              <a:t>17</a:t>
            </a:fld>
            <a:endParaRPr lang="en-US"/>
          </a:p>
        </p:txBody>
      </p:sp>
    </p:spTree>
    <p:extLst>
      <p:ext uri="{BB962C8B-B14F-4D97-AF65-F5344CB8AC3E}">
        <p14:creationId xmlns:p14="http://schemas.microsoft.com/office/powerpoint/2010/main" val="779515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linkClick r:id="rId3"/>
              </a:rPr>
              <a:t>PollEv.com/jessefmoore821</a:t>
            </a:r>
            <a:endParaRPr lang="en-US" dirty="0"/>
          </a:p>
          <a:p>
            <a:r>
              <a:rPr lang="en-US" dirty="0"/>
              <a:t>What could you do to help others ID scams?</a:t>
            </a:r>
            <a:endParaRPr lang="en-US" dirty="0">
              <a:cs typeface="Calibri"/>
            </a:endParaRPr>
          </a:p>
          <a:p>
            <a:endParaRPr lang="en-US" dirty="0">
              <a:cs typeface="Calibri"/>
            </a:endParaRPr>
          </a:p>
          <a:p>
            <a:r>
              <a:rPr lang="en-US" dirty="0">
                <a:cs typeface="Calibri"/>
              </a:rPr>
              <a:t>More bad things on your Windows or anywhere (Phone, Linux , I'm specifically saying email inside my windows machine).....</a:t>
            </a:r>
            <a:endParaRPr lang="en-US" dirty="0"/>
          </a:p>
          <a:p>
            <a:r>
              <a:rPr lang="en-US" b="1" dirty="0"/>
              <a:t>At home</a:t>
            </a:r>
            <a:r>
              <a:rPr lang="en-US" dirty="0"/>
              <a:t>; I sent emails to MY grandparents &amp; relatives that say I</a:t>
            </a:r>
            <a:r>
              <a:rPr lang="en-US" b="1" u="sng" dirty="0"/>
              <a:t> will never ask for</a:t>
            </a:r>
            <a:r>
              <a:rPr lang="en-US" dirty="0"/>
              <a:t> iTunes, </a:t>
            </a:r>
            <a:r>
              <a:rPr lang="en-US" dirty="0" err="1"/>
              <a:t>GooglePlay</a:t>
            </a:r>
            <a:r>
              <a:rPr lang="en-US" dirty="0"/>
              <a:t>, or </a:t>
            </a:r>
            <a:r>
              <a:rPr lang="en-US" b="1" u="sng" dirty="0"/>
              <a:t>ANY money over email!!!</a:t>
            </a:r>
          </a:p>
          <a:p>
            <a:endParaRPr lang="en-US" b="1" u="sng" dirty="0">
              <a:cs typeface="Calibri"/>
            </a:endParaRPr>
          </a:p>
          <a:p>
            <a:r>
              <a:rPr lang="en-US" b="1" u="sng" dirty="0">
                <a:cs typeface="Calibri"/>
              </a:rPr>
              <a:t>FUN YouTube Security Video: </a:t>
            </a:r>
            <a:r>
              <a:rPr lang="en-US" dirty="0">
                <a:hlinkClick r:id="rId4"/>
              </a:rPr>
              <a:t>(71) </a:t>
            </a:r>
            <a:r>
              <a:rPr lang="en-US" dirty="0" err="1">
                <a:hlinkClick r:id="rId4"/>
              </a:rPr>
              <a:t>ExtraHop</a:t>
            </a:r>
            <a:r>
              <a:rPr lang="en-US" dirty="0">
                <a:hlinkClick r:id="rId4"/>
              </a:rPr>
              <a:t>: Security Uncompromised – YouTube</a:t>
            </a:r>
            <a:endParaRPr lang="en-US" b="1" u="sng"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F8C5F3E3-E4A3-B743-B9A9-6B71BA371F42}" type="slidenum">
              <a:rPr lang="en-US" smtClean="0"/>
              <a:t>18</a:t>
            </a:fld>
            <a:endParaRPr lang="en-US"/>
          </a:p>
        </p:txBody>
      </p:sp>
    </p:spTree>
    <p:extLst>
      <p:ext uri="{BB962C8B-B14F-4D97-AF65-F5344CB8AC3E}">
        <p14:creationId xmlns:p14="http://schemas.microsoft.com/office/powerpoint/2010/main" val="3143781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Common Scams and Crimes — FBI</a:t>
            </a:r>
            <a:endParaRPr lang="en-US" dirty="0"/>
          </a:p>
          <a:p>
            <a:endParaRPr lang="en-US" dirty="0"/>
          </a:p>
        </p:txBody>
      </p:sp>
      <p:sp>
        <p:nvSpPr>
          <p:cNvPr id="4" name="Slide Number Placeholder 3"/>
          <p:cNvSpPr>
            <a:spLocks noGrp="1"/>
          </p:cNvSpPr>
          <p:nvPr>
            <p:ph type="sldNum" sz="quarter" idx="5"/>
          </p:nvPr>
        </p:nvSpPr>
        <p:spPr/>
        <p:txBody>
          <a:bodyPr/>
          <a:lstStyle/>
          <a:p>
            <a:fld id="{F8C5F3E3-E4A3-B743-B9A9-6B71BA371F42}" type="slidenum">
              <a:rPr lang="en-US" smtClean="0"/>
              <a:t>19</a:t>
            </a:fld>
            <a:endParaRPr lang="en-US"/>
          </a:p>
        </p:txBody>
      </p:sp>
    </p:spTree>
    <p:extLst>
      <p:ext uri="{BB962C8B-B14F-4D97-AF65-F5344CB8AC3E}">
        <p14:creationId xmlns:p14="http://schemas.microsoft.com/office/powerpoint/2010/main" val="2350615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taking time out of your day to attend this… what I like to consider a Security Awareness session.</a:t>
            </a:r>
          </a:p>
          <a:p>
            <a:r>
              <a:rPr lang="en-US" dirty="0"/>
              <a:t>So what does that title mean?</a:t>
            </a:r>
          </a:p>
          <a:p>
            <a:r>
              <a:rPr lang="en-US" dirty="0"/>
              <a:t>Bad things will be defined more later and thru out the slides..</a:t>
            </a:r>
          </a:p>
        </p:txBody>
      </p:sp>
      <p:sp>
        <p:nvSpPr>
          <p:cNvPr id="4" name="Slide Number Placeholder 3"/>
          <p:cNvSpPr>
            <a:spLocks noGrp="1"/>
          </p:cNvSpPr>
          <p:nvPr>
            <p:ph type="sldNum" sz="quarter" idx="5"/>
          </p:nvPr>
        </p:nvSpPr>
        <p:spPr/>
        <p:txBody>
          <a:bodyPr/>
          <a:lstStyle/>
          <a:p>
            <a:fld id="{F8C5F3E3-E4A3-B743-B9A9-6B71BA371F42}" type="slidenum">
              <a:rPr lang="en-US" smtClean="0"/>
              <a:t>2</a:t>
            </a:fld>
            <a:endParaRPr lang="en-US"/>
          </a:p>
        </p:txBody>
      </p:sp>
    </p:spTree>
    <p:extLst>
      <p:ext uri="{BB962C8B-B14F-4D97-AF65-F5344CB8AC3E}">
        <p14:creationId xmlns:p14="http://schemas.microsoft.com/office/powerpoint/2010/main" val="3189429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As much as Rocky hears “Bad Things”; he is still exhausted.</a:t>
            </a:r>
          </a:p>
          <a:p>
            <a:r>
              <a:rPr lang="en-US" dirty="0">
                <a:cs typeface="Calibri"/>
              </a:rPr>
              <a:t>PLEASE ask for our inside knowledge on Bad Things! No shame in not knowing something… we are here to help!</a:t>
            </a:r>
          </a:p>
          <a:p>
            <a:endParaRPr lang="en-US" dirty="0">
              <a:cs typeface="Calibri"/>
            </a:endParaRPr>
          </a:p>
          <a:p>
            <a:r>
              <a:rPr lang="en-US" dirty="0">
                <a:cs typeface="Calibri"/>
              </a:rPr>
              <a:t>Are you sure your detections are detecting? What happens once intruders are in your network? </a:t>
            </a:r>
          </a:p>
          <a:p>
            <a:r>
              <a:rPr lang="en-US" dirty="0">
                <a:cs typeface="Calibri"/>
              </a:rPr>
              <a:t>Baseline your business processes and know how your computers work and work with other computers.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Discuss what a threat can do in your network on your </a:t>
            </a:r>
            <a:r>
              <a:rPr lang="en-US" b="1" u="sng" dirty="0"/>
              <a:t>critical assets</a:t>
            </a:r>
            <a:r>
              <a:rPr lang="en-US" dirty="0"/>
              <a:t>.</a:t>
            </a:r>
          </a:p>
          <a:p>
            <a:endParaRPr lang="en-US" dirty="0">
              <a:cs typeface="Calibri"/>
            </a:endParaRPr>
          </a:p>
          <a:p>
            <a:r>
              <a:rPr lang="en-US" dirty="0">
                <a:cs typeface="Calibri"/>
              </a:rPr>
              <a:t>Iceberg image from:</a:t>
            </a:r>
          </a:p>
          <a:p>
            <a:r>
              <a:rPr lang="en-US" dirty="0">
                <a:hlinkClick r:id="rId3"/>
              </a:rPr>
              <a:t>Information Security Plans Pt.1: Security Risk Assessments (greycastlesecurity.com)</a:t>
            </a:r>
            <a:endParaRPr lang="en-US" dirty="0">
              <a:cs typeface="Calibri"/>
            </a:endParaRPr>
          </a:p>
          <a:p>
            <a:endParaRPr lang="en-US" dirty="0">
              <a:cs typeface="Calibri"/>
            </a:endParaRPr>
          </a:p>
          <a:p>
            <a:r>
              <a:rPr lang="en-US" dirty="0">
                <a:hlinkClick r:id="rId4"/>
              </a:rPr>
              <a:t>Jesse Moore presentations | SlideShare</a:t>
            </a:r>
            <a:endParaRPr lang="en-US" dirty="0">
              <a:cs typeface="Calibri"/>
            </a:endParaRPr>
          </a:p>
          <a:p>
            <a:r>
              <a:rPr lang="en-US" dirty="0">
                <a:hlinkClick r:id="rId5"/>
              </a:rPr>
              <a:t>Logging — Malware Archaeology</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F8C5F3E3-E4A3-B743-B9A9-6B71BA371F42}" type="slidenum">
              <a:rPr lang="en-US" smtClean="0"/>
              <a:t>20</a:t>
            </a:fld>
            <a:endParaRPr lang="en-US"/>
          </a:p>
        </p:txBody>
      </p:sp>
    </p:spTree>
    <p:extLst>
      <p:ext uri="{BB962C8B-B14F-4D97-AF65-F5344CB8AC3E}">
        <p14:creationId xmlns:p14="http://schemas.microsoft.com/office/powerpoint/2010/main" val="3164572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Disclaimer.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lumMod val="60000"/>
                    <a:lumOff val="40000"/>
                  </a:schemeClr>
                </a:solidFill>
              </a:rPr>
              <a:t>Following presentation contains my thoughts, ideas and </a:t>
            </a:r>
            <a:r>
              <a:rPr lang="en-US" u="sng" dirty="0">
                <a:solidFill>
                  <a:schemeClr val="tx2">
                    <a:lumMod val="60000"/>
                    <a:lumOff val="40000"/>
                  </a:schemeClr>
                </a:solidFill>
              </a:rPr>
              <a:t>opinions</a:t>
            </a:r>
            <a:r>
              <a:rPr lang="en-US" dirty="0">
                <a:solidFill>
                  <a:schemeClr val="tx2">
                    <a:lumMod val="60000"/>
                    <a:lumOff val="40000"/>
                  </a:schemeClr>
                </a:solidFill>
              </a:rPr>
              <a:t>. They do not represent those of my current or past employers.</a:t>
            </a:r>
          </a:p>
          <a:p>
            <a:endParaRPr lang="en-US" dirty="0"/>
          </a:p>
          <a:p>
            <a:r>
              <a:rPr lang="en-US" dirty="0"/>
              <a:t>But do use these technique to test if your logging and detecting or catching bad stuff.</a:t>
            </a:r>
          </a:p>
        </p:txBody>
      </p:sp>
      <p:sp>
        <p:nvSpPr>
          <p:cNvPr id="4" name="Slide Number Placeholder 3"/>
          <p:cNvSpPr>
            <a:spLocks noGrp="1"/>
          </p:cNvSpPr>
          <p:nvPr>
            <p:ph type="sldNum" sz="quarter" idx="5"/>
          </p:nvPr>
        </p:nvSpPr>
        <p:spPr/>
        <p:txBody>
          <a:bodyPr/>
          <a:lstStyle/>
          <a:p>
            <a:fld id="{FEDE1C12-C9CF-46A0-842F-2DF97B971405}" type="slidenum">
              <a:rPr lang="en-US" smtClean="0"/>
              <a:t>3</a:t>
            </a:fld>
            <a:endParaRPr lang="en-US"/>
          </a:p>
        </p:txBody>
      </p:sp>
    </p:spTree>
    <p:extLst>
      <p:ext uri="{BB962C8B-B14F-4D97-AF65-F5344CB8AC3E}">
        <p14:creationId xmlns:p14="http://schemas.microsoft.com/office/powerpoint/2010/main" val="820029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Stories/Reasons: I am A..., Who Helps..., Because...</a:t>
            </a:r>
          </a:p>
          <a:p>
            <a:endParaRPr lang="en-US" dirty="0">
              <a:cs typeface="Calibri"/>
            </a:endParaRPr>
          </a:p>
          <a:p>
            <a:r>
              <a:rPr lang="en-US" dirty="0"/>
              <a:t>Security is my after work hobby, so I am passionate about it. </a:t>
            </a:r>
          </a:p>
          <a:p>
            <a:endParaRPr lang="en-US" dirty="0">
              <a:cs typeface="Calibri"/>
            </a:endParaRPr>
          </a:p>
        </p:txBody>
      </p:sp>
      <p:sp>
        <p:nvSpPr>
          <p:cNvPr id="4" name="Slide Number Placeholder 3"/>
          <p:cNvSpPr>
            <a:spLocks noGrp="1"/>
          </p:cNvSpPr>
          <p:nvPr>
            <p:ph type="sldNum" sz="quarter" idx="5"/>
          </p:nvPr>
        </p:nvSpPr>
        <p:spPr/>
        <p:txBody>
          <a:bodyPr/>
          <a:lstStyle/>
          <a:p>
            <a:fld id="{F8C5F3E3-E4A3-B743-B9A9-6B71BA371F42}" type="slidenum">
              <a:rPr lang="en-US" smtClean="0"/>
              <a:t>4</a:t>
            </a:fld>
            <a:endParaRPr lang="en-US"/>
          </a:p>
        </p:txBody>
      </p:sp>
    </p:spTree>
    <p:extLst>
      <p:ext uri="{BB962C8B-B14F-4D97-AF65-F5344CB8AC3E}">
        <p14:creationId xmlns:p14="http://schemas.microsoft.com/office/powerpoint/2010/main" val="1438233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Build out entire mini business for competition, I can relate to sysadmin frustrations on keeping things operational.</a:t>
            </a:r>
          </a:p>
          <a:p>
            <a:r>
              <a:rPr lang="en-US" dirty="0">
                <a:cs typeface="Calibri"/>
              </a:rPr>
              <a:t>3-4 years on was on Red Teams that exploited systems…</a:t>
            </a:r>
          </a:p>
          <a:p>
            <a:r>
              <a:rPr lang="en-US" dirty="0">
                <a:cs typeface="Calibri"/>
              </a:rPr>
              <a:t>https://specterops.io/resources/research-and-development</a:t>
            </a:r>
          </a:p>
          <a:p>
            <a:endParaRPr lang="en-US" dirty="0">
              <a:cs typeface="Calibri"/>
            </a:endParaRPr>
          </a:p>
          <a:p>
            <a:r>
              <a:rPr lang="en-US" dirty="0">
                <a:cs typeface="Calibri"/>
              </a:rPr>
              <a:t>Last thing is Ansible on this screen then slide goes to Define Bad things..</a:t>
            </a:r>
          </a:p>
          <a:p>
            <a:r>
              <a:rPr lang="en-US" dirty="0">
                <a:cs typeface="Calibri"/>
              </a:rPr>
              <a:t> </a:t>
            </a:r>
            <a:r>
              <a:rPr lang="en-US" dirty="0">
                <a:hlinkClick r:id="rId3"/>
              </a:rPr>
              <a:t>WRCCDC Awards Ceremony and </a:t>
            </a:r>
            <a:r>
              <a:rPr lang="en-US" dirty="0" err="1">
                <a:hlinkClick r:id="rId3"/>
              </a:rPr>
              <a:t>DeBrief</a:t>
            </a:r>
            <a:r>
              <a:rPr lang="en-US" dirty="0">
                <a:hlinkClick r:id="rId3"/>
              </a:rPr>
              <a:t> – YouTube</a:t>
            </a:r>
            <a:endParaRPr lang="en-US" dirty="0"/>
          </a:p>
          <a:p>
            <a:r>
              <a:rPr lang="en-US" dirty="0">
                <a:hlinkClick r:id="rId4"/>
              </a:rPr>
              <a:t>(131) PRCCDC 2019 Red Team highlights - YouTube</a:t>
            </a:r>
            <a:endParaRPr lang="en-US" dirty="0">
              <a:cs typeface="Calibri"/>
            </a:endParaRPr>
          </a:p>
        </p:txBody>
      </p:sp>
      <p:sp>
        <p:nvSpPr>
          <p:cNvPr id="4" name="Slide Number Placeholder 3"/>
          <p:cNvSpPr>
            <a:spLocks noGrp="1"/>
          </p:cNvSpPr>
          <p:nvPr>
            <p:ph type="sldNum" sz="quarter" idx="5"/>
          </p:nvPr>
        </p:nvSpPr>
        <p:spPr/>
        <p:txBody>
          <a:bodyPr/>
          <a:lstStyle/>
          <a:p>
            <a:fld id="{F8C5F3E3-E4A3-B743-B9A9-6B71BA371F42}" type="slidenum">
              <a:rPr lang="en-US" smtClean="0"/>
              <a:t>5</a:t>
            </a:fld>
            <a:endParaRPr lang="en-US"/>
          </a:p>
        </p:txBody>
      </p:sp>
    </p:spTree>
    <p:extLst>
      <p:ext uri="{BB962C8B-B14F-4D97-AF65-F5344CB8AC3E}">
        <p14:creationId xmlns:p14="http://schemas.microsoft.com/office/powerpoint/2010/main" val="335256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Intel property</a:t>
            </a:r>
          </a:p>
          <a:p>
            <a:r>
              <a:rPr lang="en-US">
                <a:cs typeface="Calibri"/>
              </a:rPr>
              <a:t>Access to NETID for procurement or OneDrive and Wiki and other resources</a:t>
            </a:r>
            <a:endParaRPr lang="en-US" dirty="0">
              <a:cs typeface="Calibri"/>
            </a:endParaRPr>
          </a:p>
          <a:p>
            <a:r>
              <a:rPr lang="en-US">
                <a:cs typeface="Calibri"/>
              </a:rPr>
              <a:t>Money from you and family members</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F8C5F3E3-E4A3-B743-B9A9-6B71BA371F42}" type="slidenum">
              <a:rPr lang="en-US" smtClean="0"/>
              <a:t>6</a:t>
            </a:fld>
            <a:endParaRPr lang="en-US"/>
          </a:p>
        </p:txBody>
      </p:sp>
    </p:spTree>
    <p:extLst>
      <p:ext uri="{BB962C8B-B14F-4D97-AF65-F5344CB8AC3E}">
        <p14:creationId xmlns:p14="http://schemas.microsoft.com/office/powerpoint/2010/main" val="921528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Northshore School District Ransomware experience:</a:t>
            </a:r>
            <a:endParaRPr lang="en-US" dirty="0"/>
          </a:p>
          <a:p>
            <a:r>
              <a:rPr lang="en-US" dirty="0">
                <a:hlinkClick r:id="rId3"/>
              </a:rPr>
              <a:t>https://www.youtube.com/watch?v=HwfRxjV2wok</a:t>
            </a:r>
            <a:endParaRPr lang="en-US" dirty="0">
              <a:cs typeface="Calibri"/>
            </a:endParaRPr>
          </a:p>
          <a:p>
            <a:endParaRPr lang="en-US" dirty="0">
              <a:cs typeface="Calibri"/>
            </a:endParaRPr>
          </a:p>
          <a:p>
            <a:endParaRPr lang="en-US" dirty="0"/>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F8C5F3E3-E4A3-B743-B9A9-6B71BA371F42}" type="slidenum">
              <a:rPr lang="en-US" smtClean="0"/>
              <a:t>7</a:t>
            </a:fld>
            <a:endParaRPr lang="en-US"/>
          </a:p>
        </p:txBody>
      </p:sp>
    </p:spTree>
    <p:extLst>
      <p:ext uri="{BB962C8B-B14F-4D97-AF65-F5344CB8AC3E}">
        <p14:creationId xmlns:p14="http://schemas.microsoft.com/office/powerpoint/2010/main" val="1850670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RDP brute force is trying to reuse passwords... HAVEIBEENPWNED</a:t>
            </a:r>
          </a:p>
          <a:p>
            <a:endParaRPr lang="en-US" dirty="0">
              <a:cs typeface="Calibri"/>
            </a:endParaRPr>
          </a:p>
          <a:p>
            <a:r>
              <a:rPr lang="en-US" dirty="0">
                <a:cs typeface="Calibri"/>
              </a:rPr>
              <a:t>Vuln on Internet –see it with Shodan or </a:t>
            </a:r>
            <a:r>
              <a:rPr lang="en-US" dirty="0" err="1">
                <a:cs typeface="Calibri"/>
              </a:rPr>
              <a:t>nmap</a:t>
            </a:r>
            <a:r>
              <a:rPr lang="en-US" dirty="0">
                <a:cs typeface="Calibri"/>
              </a:rPr>
              <a:t> or other free tools to find CVEs and easily exploit.</a:t>
            </a:r>
          </a:p>
          <a:p>
            <a:endParaRPr lang="en-US" dirty="0">
              <a:cs typeface="Calibri"/>
            </a:endParaRPr>
          </a:p>
          <a:p>
            <a:r>
              <a:rPr lang="en-US" dirty="0">
                <a:cs typeface="Calibri"/>
              </a:rPr>
              <a:t>Weak application settings... Patch, secure configs, GPO settings, firewall, </a:t>
            </a:r>
            <a:r>
              <a:rPr lang="en-US" dirty="0" err="1">
                <a:cs typeface="Calibri"/>
              </a:rPr>
              <a:t>segmentaion</a:t>
            </a:r>
            <a:r>
              <a:rPr lang="en-US" dirty="0">
                <a:cs typeface="Calibri"/>
              </a:rPr>
              <a:t>, logging, </a:t>
            </a:r>
            <a:r>
              <a:rPr lang="en-US" dirty="0" err="1">
                <a:cs typeface="Calibri"/>
              </a:rPr>
              <a:t>etc</a:t>
            </a:r>
            <a:endParaRPr lang="en-US" dirty="0">
              <a:cs typeface="Calibri"/>
            </a:endParaRPr>
          </a:p>
        </p:txBody>
      </p:sp>
      <p:sp>
        <p:nvSpPr>
          <p:cNvPr id="4" name="Slide Number Placeholder 3"/>
          <p:cNvSpPr>
            <a:spLocks noGrp="1"/>
          </p:cNvSpPr>
          <p:nvPr>
            <p:ph type="sldNum" sz="quarter" idx="5"/>
          </p:nvPr>
        </p:nvSpPr>
        <p:spPr/>
        <p:txBody>
          <a:bodyPr/>
          <a:lstStyle/>
          <a:p>
            <a:fld id="{F8C5F3E3-E4A3-B743-B9A9-6B71BA371F42}" type="slidenum">
              <a:rPr lang="en-US" smtClean="0"/>
              <a:t>8</a:t>
            </a:fld>
            <a:endParaRPr lang="en-US"/>
          </a:p>
        </p:txBody>
      </p:sp>
    </p:spTree>
    <p:extLst>
      <p:ext uri="{BB962C8B-B14F-4D97-AF65-F5344CB8AC3E}">
        <p14:creationId xmlns:p14="http://schemas.microsoft.com/office/powerpoint/2010/main" val="1533513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cs typeface="Calibri"/>
              </a:rPr>
              <a:t>VPN with no 2FA</a:t>
            </a:r>
            <a:endParaRPr lang="en-US" dirty="0"/>
          </a:p>
          <a:p>
            <a:pPr>
              <a:defRPr/>
            </a:pPr>
            <a:r>
              <a:rPr lang="en-US" dirty="0"/>
              <a:t>or website for email addresses for Phishing</a:t>
            </a:r>
            <a:endParaRPr lang="en-US" dirty="0">
              <a:cs typeface="Calibri"/>
            </a:endParaRPr>
          </a:p>
          <a:p>
            <a:pPr>
              <a:defRPr/>
            </a:pPr>
            <a:r>
              <a:rPr lang="en-US" dirty="0"/>
              <a:t>, or just walk in and plug into the network, </a:t>
            </a:r>
            <a:r>
              <a:rPr lang="en-US" dirty="0" err="1"/>
              <a:t>etc</a:t>
            </a:r>
            <a:endParaRPr lang="en-US" dirty="0" err="1">
              <a:cs typeface="Calibri"/>
            </a:endParaRPr>
          </a:p>
          <a:p>
            <a:pPr>
              <a:defRPr/>
            </a:pPr>
            <a:endParaRPr lang="en-US" dirty="0">
              <a:cs typeface="Calibri"/>
            </a:endParaRPr>
          </a:p>
          <a:p>
            <a:pPr>
              <a:defRPr/>
            </a:pPr>
            <a:endParaRPr lang="en-US" dirty="0"/>
          </a:p>
          <a:p>
            <a:pPr marL="0" marR="0" lvl="0" indent="0" algn="l" defTabSz="914400">
              <a:lnSpc>
                <a:spcPct val="100000"/>
              </a:lnSpc>
              <a:spcBef>
                <a:spcPts val="0"/>
              </a:spcBef>
              <a:spcAft>
                <a:spcPts val="0"/>
              </a:spcAft>
              <a:buClrTx/>
              <a:buSzTx/>
              <a:buFontTx/>
              <a:buNone/>
              <a:tabLst/>
              <a:defRPr/>
            </a:pPr>
            <a:r>
              <a:rPr lang="en-US" dirty="0"/>
              <a:t>Lets visualize Potential attack steps..</a:t>
            </a:r>
            <a:endParaRPr lang="en-US" dirty="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LMNR attack for network with Responder</a:t>
            </a:r>
          </a:p>
          <a:p>
            <a:endParaRPr lang="en-US" dirty="0"/>
          </a:p>
          <a:p>
            <a:r>
              <a:rPr lang="en-US" b="1" dirty="0" err="1"/>
              <a:t>Crackmapexec</a:t>
            </a:r>
            <a:r>
              <a:rPr lang="en-US" b="1" dirty="0"/>
              <a:t> Pass the Hash</a:t>
            </a:r>
            <a:r>
              <a:rPr lang="en-US" dirty="0"/>
              <a:t> </a:t>
            </a:r>
            <a:endParaRPr lang="en-US" dirty="0">
              <a:cs typeface="Calibri"/>
            </a:endParaRPr>
          </a:p>
          <a:p>
            <a:r>
              <a:rPr lang="en-US" dirty="0">
                <a:hlinkClick r:id="rId3"/>
              </a:rPr>
              <a:t>CrackMap2User2AdminPsexec (screencast-o-matic.com)</a:t>
            </a:r>
            <a:endParaRPr lang="en-US" dirty="0"/>
          </a:p>
          <a:p>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hlinkClick r:id="rId4"/>
              </a:rPr>
              <a:t>EXFIL -T1560.001.md</a:t>
            </a:r>
            <a:endParaRPr lang="en-US" sz="1200" u="sng" dirty="0"/>
          </a:p>
          <a:p>
            <a:endParaRPr lang="en-US" dirty="0"/>
          </a:p>
          <a:p>
            <a:r>
              <a:rPr lang="en-US" dirty="0">
                <a:hlinkClick r:id="rId5"/>
              </a:rPr>
              <a:t>Have I Been Pwned: Check if your email has been compromised in a data breach</a:t>
            </a:r>
            <a:endParaRPr lang="en-US" dirty="0"/>
          </a:p>
          <a:p>
            <a:endParaRPr lang="en-US" dirty="0"/>
          </a:p>
          <a:p>
            <a:r>
              <a:rPr lang="en-US" dirty="0">
                <a:hlinkClick r:id="rId6"/>
              </a:rPr>
              <a:t>https://attack.mitre.org/</a:t>
            </a:r>
            <a:endParaRPr lang="en-US" dirty="0"/>
          </a:p>
          <a:p>
            <a:pPr>
              <a:defRPr/>
            </a:pPr>
            <a:r>
              <a:rPr lang="en-US" dirty="0">
                <a:cs typeface="Calibri"/>
              </a:rPr>
              <a:t>Image: </a:t>
            </a:r>
            <a:r>
              <a:rPr lang="en-US" dirty="0"/>
              <a:t>SRC: https://www.pentestpartners.com/security-blog/data-exfiltration-techniques/</a:t>
            </a:r>
          </a:p>
          <a:p>
            <a:endParaRPr lang="en-US" dirty="0"/>
          </a:p>
        </p:txBody>
      </p:sp>
      <p:sp>
        <p:nvSpPr>
          <p:cNvPr id="4" name="Slide Number Placeholder 3"/>
          <p:cNvSpPr>
            <a:spLocks noGrp="1"/>
          </p:cNvSpPr>
          <p:nvPr>
            <p:ph type="sldNum" sz="quarter" idx="5"/>
          </p:nvPr>
        </p:nvSpPr>
        <p:spPr/>
        <p:txBody>
          <a:bodyPr/>
          <a:lstStyle/>
          <a:p>
            <a:fld id="{F8C5F3E3-E4A3-B743-B9A9-6B71BA371F42}" type="slidenum">
              <a:rPr lang="en-US" smtClean="0"/>
              <a:t>9</a:t>
            </a:fld>
            <a:endParaRPr lang="en-US"/>
          </a:p>
        </p:txBody>
      </p:sp>
    </p:spTree>
    <p:extLst>
      <p:ext uri="{BB962C8B-B14F-4D97-AF65-F5344CB8AC3E}">
        <p14:creationId xmlns:p14="http://schemas.microsoft.com/office/powerpoint/2010/main" val="2617788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68217F4-0F09-5846-AD19-A6CE08BF3AF8}" type="datetimeFigureOut">
              <a:rPr lang="en-US" smtClean="0"/>
              <a:t>4/11/2022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F679924-33E9-844D-A3F9-E413B0D18BB8}" type="slidenum">
              <a:rPr lang="en-US" smtClean="0"/>
              <a:t>‹#›</a:t>
            </a:fld>
            <a:endParaRPr lang="en-US"/>
          </a:p>
        </p:txBody>
      </p:sp>
    </p:spTree>
    <p:extLst>
      <p:ext uri="{BB962C8B-B14F-4D97-AF65-F5344CB8AC3E}">
        <p14:creationId xmlns:p14="http://schemas.microsoft.com/office/powerpoint/2010/main" val="4213131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217F4-0F09-5846-AD19-A6CE08BF3AF8}"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F679924-33E9-844D-A3F9-E413B0D18BB8}" type="slidenum">
              <a:rPr lang="en-US" smtClean="0"/>
              <a:t>‹#›</a:t>
            </a:fld>
            <a:endParaRPr lang="en-US"/>
          </a:p>
        </p:txBody>
      </p:sp>
    </p:spTree>
    <p:extLst>
      <p:ext uri="{BB962C8B-B14F-4D97-AF65-F5344CB8AC3E}">
        <p14:creationId xmlns:p14="http://schemas.microsoft.com/office/powerpoint/2010/main" val="586475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8217F4-0F09-5846-AD19-A6CE08BF3AF8}"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F679924-33E9-844D-A3F9-E413B0D18BB8}" type="slidenum">
              <a:rPr lang="en-US" smtClean="0"/>
              <a:t>‹#›</a:t>
            </a:fld>
            <a:endParaRPr lang="en-US"/>
          </a:p>
        </p:txBody>
      </p:sp>
    </p:spTree>
    <p:extLst>
      <p:ext uri="{BB962C8B-B14F-4D97-AF65-F5344CB8AC3E}">
        <p14:creationId xmlns:p14="http://schemas.microsoft.com/office/powerpoint/2010/main" val="3168953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8217F4-0F09-5846-AD19-A6CE08BF3AF8}"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F679924-33E9-844D-A3F9-E413B0D18BB8}" type="slidenum">
              <a:rPr lang="en-US" smtClean="0"/>
              <a:t>‹#›</a:t>
            </a:fld>
            <a:endParaRPr lang="en-US"/>
          </a:p>
        </p:txBody>
      </p:sp>
    </p:spTree>
    <p:extLst>
      <p:ext uri="{BB962C8B-B14F-4D97-AF65-F5344CB8AC3E}">
        <p14:creationId xmlns:p14="http://schemas.microsoft.com/office/powerpoint/2010/main" val="242657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8217F4-0F09-5846-AD19-A6CE08BF3AF8}"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F679924-33E9-844D-A3F9-E413B0D18BB8}" type="slidenum">
              <a:rPr lang="en-US" smtClean="0"/>
              <a:t>‹#›</a:t>
            </a:fld>
            <a:endParaRPr lang="en-US"/>
          </a:p>
        </p:txBody>
      </p:sp>
    </p:spTree>
    <p:extLst>
      <p:ext uri="{BB962C8B-B14F-4D97-AF65-F5344CB8AC3E}">
        <p14:creationId xmlns:p14="http://schemas.microsoft.com/office/powerpoint/2010/main" val="2387726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68217F4-0F09-5846-AD19-A6CE08BF3AF8}" type="datetimeFigureOut">
              <a:rPr lang="en-US" smtClean="0"/>
              <a:t>4/11/2022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679924-33E9-844D-A3F9-E413B0D18BB8}" type="slidenum">
              <a:rPr lang="en-US" smtClean="0"/>
              <a:t>‹#›</a:t>
            </a:fld>
            <a:endParaRPr lang="en-US"/>
          </a:p>
        </p:txBody>
      </p:sp>
    </p:spTree>
    <p:extLst>
      <p:ext uri="{BB962C8B-B14F-4D97-AF65-F5344CB8AC3E}">
        <p14:creationId xmlns:p14="http://schemas.microsoft.com/office/powerpoint/2010/main" val="4096872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68217F4-0F09-5846-AD19-A6CE08BF3AF8}" type="datetimeFigureOut">
              <a:rPr lang="en-US" smtClean="0"/>
              <a:t>4/11/2022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5F679924-33E9-844D-A3F9-E413B0D18BB8}" type="slidenum">
              <a:rPr lang="en-US" smtClean="0"/>
              <a:t>‹#›</a:t>
            </a:fld>
            <a:endParaRPr lang="en-US"/>
          </a:p>
        </p:txBody>
      </p:sp>
    </p:spTree>
    <p:extLst>
      <p:ext uri="{BB962C8B-B14F-4D97-AF65-F5344CB8AC3E}">
        <p14:creationId xmlns:p14="http://schemas.microsoft.com/office/powerpoint/2010/main" val="2565788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95439" y="6391838"/>
            <a:ext cx="990599" cy="304799"/>
          </a:xfrm>
        </p:spPr>
        <p:txBody>
          <a:bodyPr/>
          <a:lstStyle/>
          <a:p>
            <a:fld id="{F68217F4-0F09-5846-AD19-A6CE08BF3AF8}"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679924-33E9-844D-A3F9-E413B0D18BB8}" type="slidenum">
              <a:rPr lang="en-US" smtClean="0"/>
              <a:t>‹#›</a:t>
            </a:fld>
            <a:endParaRPr lang="en-US"/>
          </a:p>
        </p:txBody>
      </p:sp>
    </p:spTree>
    <p:extLst>
      <p:ext uri="{BB962C8B-B14F-4D97-AF65-F5344CB8AC3E}">
        <p14:creationId xmlns:p14="http://schemas.microsoft.com/office/powerpoint/2010/main" val="1582189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53104" y="6391838"/>
            <a:ext cx="992135" cy="304799"/>
          </a:xfrm>
        </p:spPr>
        <p:txBody>
          <a:bodyPr/>
          <a:lstStyle/>
          <a:p>
            <a:fld id="{F68217F4-0F09-5846-AD19-A6CE08BF3AF8}"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F679924-33E9-844D-A3F9-E413B0D18BB8}" type="slidenum">
              <a:rPr lang="en-US" smtClean="0"/>
              <a:t>‹#›</a:t>
            </a:fld>
            <a:endParaRPr lang="en-US"/>
          </a:p>
        </p:txBody>
      </p:sp>
    </p:spTree>
    <p:extLst>
      <p:ext uri="{BB962C8B-B14F-4D97-AF65-F5344CB8AC3E}">
        <p14:creationId xmlns:p14="http://schemas.microsoft.com/office/powerpoint/2010/main" val="1058381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840DB9E-4C28-F143-BF04-4FF27FAB3BEB}" type="datetimeFigureOut">
              <a:rPr lang="en-US" smtClean="0"/>
              <a:t>4/11/2022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D5092B5-CCEE-634D-AA74-A22601F0229C}" type="slidenum">
              <a:rPr lang="en-US" smtClean="0"/>
              <a:t>‹#›</a:t>
            </a:fld>
            <a:endParaRPr lang="en-US"/>
          </a:p>
        </p:txBody>
      </p:sp>
    </p:spTree>
    <p:extLst>
      <p:ext uri="{BB962C8B-B14F-4D97-AF65-F5344CB8AC3E}">
        <p14:creationId xmlns:p14="http://schemas.microsoft.com/office/powerpoint/2010/main" val="287826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40DB9E-4C28-F143-BF04-4FF27FAB3BEB}"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5092B5-CCEE-634D-AA74-A22601F0229C}" type="slidenum">
              <a:rPr lang="en-US" smtClean="0"/>
              <a:t>‹#›</a:t>
            </a:fld>
            <a:endParaRPr lang="en-US"/>
          </a:p>
        </p:txBody>
      </p:sp>
    </p:spTree>
    <p:extLst>
      <p:ext uri="{BB962C8B-B14F-4D97-AF65-F5344CB8AC3E}">
        <p14:creationId xmlns:p14="http://schemas.microsoft.com/office/powerpoint/2010/main" val="4036676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8217F4-0F09-5846-AD19-A6CE08BF3AF8}"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679924-33E9-844D-A3F9-E413B0D18BB8}" type="slidenum">
              <a:rPr lang="en-US" smtClean="0"/>
              <a:t>‹#›</a:t>
            </a:fld>
            <a:endParaRPr lang="en-US"/>
          </a:p>
        </p:txBody>
      </p:sp>
    </p:spTree>
    <p:extLst>
      <p:ext uri="{BB962C8B-B14F-4D97-AF65-F5344CB8AC3E}">
        <p14:creationId xmlns:p14="http://schemas.microsoft.com/office/powerpoint/2010/main" val="1741630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40DB9E-4C28-F143-BF04-4FF27FAB3BEB}"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D5092B5-CCEE-634D-AA74-A22601F0229C}" type="slidenum">
              <a:rPr lang="en-US" smtClean="0"/>
              <a:t>‹#›</a:t>
            </a:fld>
            <a:endParaRPr lang="en-US"/>
          </a:p>
        </p:txBody>
      </p:sp>
    </p:spTree>
    <p:extLst>
      <p:ext uri="{BB962C8B-B14F-4D97-AF65-F5344CB8AC3E}">
        <p14:creationId xmlns:p14="http://schemas.microsoft.com/office/powerpoint/2010/main" val="28033082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40DB9E-4C28-F143-BF04-4FF27FAB3BEB}"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5092B5-CCEE-634D-AA74-A22601F0229C}" type="slidenum">
              <a:rPr lang="en-US" smtClean="0"/>
              <a:t>‹#›</a:t>
            </a:fld>
            <a:endParaRPr lang="en-US"/>
          </a:p>
        </p:txBody>
      </p:sp>
    </p:spTree>
    <p:extLst>
      <p:ext uri="{BB962C8B-B14F-4D97-AF65-F5344CB8AC3E}">
        <p14:creationId xmlns:p14="http://schemas.microsoft.com/office/powerpoint/2010/main" val="9930488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40DB9E-4C28-F143-BF04-4FF27FAB3BEB}" type="datetimeFigureOut">
              <a:rPr lang="en-US" smtClean="0"/>
              <a:t>4/11/2022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5092B5-CCEE-634D-AA74-A22601F0229C}" type="slidenum">
              <a:rPr lang="en-US" smtClean="0"/>
              <a:t>‹#›</a:t>
            </a:fld>
            <a:endParaRPr lang="en-US"/>
          </a:p>
        </p:txBody>
      </p:sp>
    </p:spTree>
    <p:extLst>
      <p:ext uri="{BB962C8B-B14F-4D97-AF65-F5344CB8AC3E}">
        <p14:creationId xmlns:p14="http://schemas.microsoft.com/office/powerpoint/2010/main" val="35902449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40DB9E-4C28-F143-BF04-4FF27FAB3BEB}" type="datetimeFigureOut">
              <a:rPr lang="en-US" smtClean="0"/>
              <a:t>4/11/2022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5092B5-CCEE-634D-AA74-A22601F0229C}" type="slidenum">
              <a:rPr lang="en-US" smtClean="0"/>
              <a:t>‹#›</a:t>
            </a:fld>
            <a:endParaRPr lang="en-US"/>
          </a:p>
        </p:txBody>
      </p:sp>
    </p:spTree>
    <p:extLst>
      <p:ext uri="{BB962C8B-B14F-4D97-AF65-F5344CB8AC3E}">
        <p14:creationId xmlns:p14="http://schemas.microsoft.com/office/powerpoint/2010/main" val="23642327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40DB9E-4C28-F143-BF04-4FF27FAB3BEB}" type="datetimeFigureOut">
              <a:rPr lang="en-US" smtClean="0"/>
              <a:t>4/11/2022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D5092B5-CCEE-634D-AA74-A22601F0229C}" type="slidenum">
              <a:rPr lang="en-US" smtClean="0"/>
              <a:t>‹#›</a:t>
            </a:fld>
            <a:endParaRPr lang="en-US"/>
          </a:p>
        </p:txBody>
      </p:sp>
    </p:spTree>
    <p:extLst>
      <p:ext uri="{BB962C8B-B14F-4D97-AF65-F5344CB8AC3E}">
        <p14:creationId xmlns:p14="http://schemas.microsoft.com/office/powerpoint/2010/main" val="1280838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40DB9E-4C28-F143-BF04-4FF27FAB3BEB}"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D5092B5-CCEE-634D-AA74-A22601F0229C}" type="slidenum">
              <a:rPr lang="en-US" smtClean="0"/>
              <a:t>‹#›</a:t>
            </a:fld>
            <a:endParaRPr lang="en-US"/>
          </a:p>
        </p:txBody>
      </p:sp>
    </p:spTree>
    <p:extLst>
      <p:ext uri="{BB962C8B-B14F-4D97-AF65-F5344CB8AC3E}">
        <p14:creationId xmlns:p14="http://schemas.microsoft.com/office/powerpoint/2010/main" val="16702581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40DB9E-4C28-F143-BF04-4FF27FAB3BEB}"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D5092B5-CCEE-634D-AA74-A22601F0229C}" type="slidenum">
              <a:rPr lang="en-US" smtClean="0"/>
              <a:t>‹#›</a:t>
            </a:fld>
            <a:endParaRPr lang="en-US"/>
          </a:p>
        </p:txBody>
      </p:sp>
    </p:spTree>
    <p:extLst>
      <p:ext uri="{BB962C8B-B14F-4D97-AF65-F5344CB8AC3E}">
        <p14:creationId xmlns:p14="http://schemas.microsoft.com/office/powerpoint/2010/main" val="3199060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40DB9E-4C28-F143-BF04-4FF27FAB3BEB}"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D5092B5-CCEE-634D-AA74-A22601F0229C}" type="slidenum">
              <a:rPr lang="en-US" smtClean="0"/>
              <a:t>‹#›</a:t>
            </a:fld>
            <a:endParaRPr lang="en-US"/>
          </a:p>
        </p:txBody>
      </p:sp>
    </p:spTree>
    <p:extLst>
      <p:ext uri="{BB962C8B-B14F-4D97-AF65-F5344CB8AC3E}">
        <p14:creationId xmlns:p14="http://schemas.microsoft.com/office/powerpoint/2010/main" val="7262898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840DB9E-4C28-F143-BF04-4FF27FAB3BEB}"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D5092B5-CCEE-634D-AA74-A22601F0229C}" type="slidenum">
              <a:rPr lang="en-US" smtClean="0"/>
              <a:t>‹#›</a:t>
            </a:fld>
            <a:endParaRPr lang="en-US"/>
          </a:p>
        </p:txBody>
      </p:sp>
    </p:spTree>
    <p:extLst>
      <p:ext uri="{BB962C8B-B14F-4D97-AF65-F5344CB8AC3E}">
        <p14:creationId xmlns:p14="http://schemas.microsoft.com/office/powerpoint/2010/main" val="36495905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840DB9E-4C28-F143-BF04-4FF27FAB3BEB}"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D5092B5-CCEE-634D-AA74-A22601F0229C}" type="slidenum">
              <a:rPr lang="en-US" smtClean="0"/>
              <a:t>‹#›</a:t>
            </a:fld>
            <a:endParaRPr lang="en-US"/>
          </a:p>
        </p:txBody>
      </p:sp>
    </p:spTree>
    <p:extLst>
      <p:ext uri="{BB962C8B-B14F-4D97-AF65-F5344CB8AC3E}">
        <p14:creationId xmlns:p14="http://schemas.microsoft.com/office/powerpoint/2010/main" val="3947590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8217F4-0F09-5846-AD19-A6CE08BF3AF8}"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F679924-33E9-844D-A3F9-E413B0D18BB8}" type="slidenum">
              <a:rPr lang="en-US" smtClean="0"/>
              <a:t>‹#›</a:t>
            </a:fld>
            <a:endParaRPr lang="en-US"/>
          </a:p>
        </p:txBody>
      </p:sp>
    </p:spTree>
    <p:extLst>
      <p:ext uri="{BB962C8B-B14F-4D97-AF65-F5344CB8AC3E}">
        <p14:creationId xmlns:p14="http://schemas.microsoft.com/office/powerpoint/2010/main" val="34636015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40DB9E-4C28-F143-BF04-4FF27FAB3BEB}"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D5092B5-CCEE-634D-AA74-A22601F0229C}" type="slidenum">
              <a:rPr lang="en-US" smtClean="0"/>
              <a:t>‹#›</a:t>
            </a:fld>
            <a:endParaRPr lang="en-US"/>
          </a:p>
        </p:txBody>
      </p:sp>
    </p:spTree>
    <p:extLst>
      <p:ext uri="{BB962C8B-B14F-4D97-AF65-F5344CB8AC3E}">
        <p14:creationId xmlns:p14="http://schemas.microsoft.com/office/powerpoint/2010/main" val="11986802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840DB9E-4C28-F143-BF04-4FF27FAB3BEB}" type="datetimeFigureOut">
              <a:rPr lang="en-US" smtClean="0"/>
              <a:t>4/11/2022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5092B5-CCEE-634D-AA74-A22601F0229C}" type="slidenum">
              <a:rPr lang="en-US" smtClean="0"/>
              <a:t>‹#›</a:t>
            </a:fld>
            <a:endParaRPr lang="en-US"/>
          </a:p>
        </p:txBody>
      </p:sp>
    </p:spTree>
    <p:extLst>
      <p:ext uri="{BB962C8B-B14F-4D97-AF65-F5344CB8AC3E}">
        <p14:creationId xmlns:p14="http://schemas.microsoft.com/office/powerpoint/2010/main" val="2030574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840DB9E-4C28-F143-BF04-4FF27FAB3BEB}" type="datetimeFigureOut">
              <a:rPr lang="en-US" smtClean="0"/>
              <a:t>4/11/2022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1D5092B5-CCEE-634D-AA74-A22601F0229C}" type="slidenum">
              <a:rPr lang="en-US" smtClean="0"/>
              <a:t>‹#›</a:t>
            </a:fld>
            <a:endParaRPr lang="en-US"/>
          </a:p>
        </p:txBody>
      </p:sp>
    </p:spTree>
    <p:extLst>
      <p:ext uri="{BB962C8B-B14F-4D97-AF65-F5344CB8AC3E}">
        <p14:creationId xmlns:p14="http://schemas.microsoft.com/office/powerpoint/2010/main" val="22761268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840DB9E-4C28-F143-BF04-4FF27FAB3BEB}"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5092B5-CCEE-634D-AA74-A22601F0229C}" type="slidenum">
              <a:rPr lang="en-US" smtClean="0"/>
              <a:t>‹#›</a:t>
            </a:fld>
            <a:endParaRPr lang="en-US"/>
          </a:p>
        </p:txBody>
      </p:sp>
    </p:spTree>
    <p:extLst>
      <p:ext uri="{BB962C8B-B14F-4D97-AF65-F5344CB8AC3E}">
        <p14:creationId xmlns:p14="http://schemas.microsoft.com/office/powerpoint/2010/main" val="23075522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840DB9E-4C28-F143-BF04-4FF27FAB3BEB}"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D5092B5-CCEE-634D-AA74-A22601F0229C}" type="slidenum">
              <a:rPr lang="en-US" smtClean="0"/>
              <a:t>‹#›</a:t>
            </a:fld>
            <a:endParaRPr lang="en-US"/>
          </a:p>
        </p:txBody>
      </p:sp>
    </p:spTree>
    <p:extLst>
      <p:ext uri="{BB962C8B-B14F-4D97-AF65-F5344CB8AC3E}">
        <p14:creationId xmlns:p14="http://schemas.microsoft.com/office/powerpoint/2010/main" val="30824096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879074" y="2320239"/>
            <a:ext cx="10929485"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895676" y="1730667"/>
            <a:ext cx="10912883"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8331201" y="6354234"/>
            <a:ext cx="3386667"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5633" y="1437805"/>
            <a:ext cx="1810912" cy="67050"/>
          </a:xfrm>
          <a:prstGeom prst="rect">
            <a:avLst/>
          </a:prstGeom>
        </p:spPr>
      </p:pic>
      <p:sp>
        <p:nvSpPr>
          <p:cNvPr id="2" name="Title 1"/>
          <p:cNvSpPr>
            <a:spLocks noGrp="1"/>
          </p:cNvSpPr>
          <p:nvPr>
            <p:ph type="title" hasCustomPrompt="1"/>
          </p:nvPr>
        </p:nvSpPr>
        <p:spPr>
          <a:xfrm>
            <a:off x="895676" y="365069"/>
            <a:ext cx="10912883"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28135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8217F4-0F09-5846-AD19-A6CE08BF3AF8}"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679924-33E9-844D-A3F9-E413B0D18BB8}" type="slidenum">
              <a:rPr lang="en-US" smtClean="0"/>
              <a:t>‹#›</a:t>
            </a:fld>
            <a:endParaRPr lang="en-US"/>
          </a:p>
        </p:txBody>
      </p:sp>
    </p:spTree>
    <p:extLst>
      <p:ext uri="{BB962C8B-B14F-4D97-AF65-F5344CB8AC3E}">
        <p14:creationId xmlns:p14="http://schemas.microsoft.com/office/powerpoint/2010/main" val="4207468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8217F4-0F09-5846-AD19-A6CE08BF3AF8}" type="datetimeFigureOut">
              <a:rPr lang="en-US" smtClean="0"/>
              <a:t>4/11/2022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679924-33E9-844D-A3F9-E413B0D18BB8}" type="slidenum">
              <a:rPr lang="en-US" smtClean="0"/>
              <a:t>‹#›</a:t>
            </a:fld>
            <a:endParaRPr lang="en-US"/>
          </a:p>
        </p:txBody>
      </p:sp>
    </p:spTree>
    <p:extLst>
      <p:ext uri="{BB962C8B-B14F-4D97-AF65-F5344CB8AC3E}">
        <p14:creationId xmlns:p14="http://schemas.microsoft.com/office/powerpoint/2010/main" val="2915226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p>
        </p:txBody>
      </p:sp>
      <p:sp>
        <p:nvSpPr>
          <p:cNvPr id="3" name="Date Placeholder 2"/>
          <p:cNvSpPr>
            <a:spLocks noGrp="1"/>
          </p:cNvSpPr>
          <p:nvPr>
            <p:ph type="dt" sz="half" idx="10"/>
          </p:nvPr>
        </p:nvSpPr>
        <p:spPr/>
        <p:txBody>
          <a:bodyPr/>
          <a:lstStyle/>
          <a:p>
            <a:fld id="{F68217F4-0F09-5846-AD19-A6CE08BF3AF8}" type="datetimeFigureOut">
              <a:rPr lang="en-US" smtClean="0"/>
              <a:t>4/11/2022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679924-33E9-844D-A3F9-E413B0D18BB8}" type="slidenum">
              <a:rPr lang="en-US" smtClean="0"/>
              <a:t>‹#›</a:t>
            </a:fld>
            <a:endParaRPr lang="en-US"/>
          </a:p>
        </p:txBody>
      </p:sp>
    </p:spTree>
    <p:extLst>
      <p:ext uri="{BB962C8B-B14F-4D97-AF65-F5344CB8AC3E}">
        <p14:creationId xmlns:p14="http://schemas.microsoft.com/office/powerpoint/2010/main" val="3147355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8217F4-0F09-5846-AD19-A6CE08BF3AF8}" type="datetimeFigureOut">
              <a:rPr lang="en-US" smtClean="0"/>
              <a:t>4/11/2022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F679924-33E9-844D-A3F9-E413B0D18BB8}" type="slidenum">
              <a:rPr lang="en-US" smtClean="0"/>
              <a:t>‹#›</a:t>
            </a:fld>
            <a:endParaRPr lang="en-US"/>
          </a:p>
        </p:txBody>
      </p:sp>
    </p:spTree>
    <p:extLst>
      <p:ext uri="{BB962C8B-B14F-4D97-AF65-F5344CB8AC3E}">
        <p14:creationId xmlns:p14="http://schemas.microsoft.com/office/powerpoint/2010/main" val="3383263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217F4-0F09-5846-AD19-A6CE08BF3AF8}"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F679924-33E9-844D-A3F9-E413B0D18BB8}" type="slidenum">
              <a:rPr lang="en-US" smtClean="0"/>
              <a:t>‹#›</a:t>
            </a:fld>
            <a:endParaRPr lang="en-US"/>
          </a:p>
        </p:txBody>
      </p:sp>
    </p:spTree>
    <p:extLst>
      <p:ext uri="{BB962C8B-B14F-4D97-AF65-F5344CB8AC3E}">
        <p14:creationId xmlns:p14="http://schemas.microsoft.com/office/powerpoint/2010/main" val="2783567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217F4-0F09-5846-AD19-A6CE08BF3AF8}"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F679924-33E9-844D-A3F9-E413B0D18BB8}" type="slidenum">
              <a:rPr lang="en-US" smtClean="0"/>
              <a:t>‹#›</a:t>
            </a:fld>
            <a:endParaRPr lang="en-US"/>
          </a:p>
        </p:txBody>
      </p:sp>
    </p:spTree>
    <p:extLst>
      <p:ext uri="{BB962C8B-B14F-4D97-AF65-F5344CB8AC3E}">
        <p14:creationId xmlns:p14="http://schemas.microsoft.com/office/powerpoint/2010/main" val="801417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68217F4-0F09-5846-AD19-A6CE08BF3AF8}" type="datetimeFigureOut">
              <a:rPr lang="en-US" smtClean="0"/>
              <a:t>4/11/2022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F679924-33E9-844D-A3F9-E413B0D18BB8}" type="slidenum">
              <a:rPr lang="en-US" smtClean="0"/>
              <a:t>‹#›</a:t>
            </a:fld>
            <a:endParaRPr lang="en-US"/>
          </a:p>
        </p:txBody>
      </p:sp>
    </p:spTree>
    <p:extLst>
      <p:ext uri="{BB962C8B-B14F-4D97-AF65-F5344CB8AC3E}">
        <p14:creationId xmlns:p14="http://schemas.microsoft.com/office/powerpoint/2010/main" val="2291394959"/>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68217F4-0F09-5846-AD19-A6CE08BF3AF8}" type="datetimeFigureOut">
              <a:rPr lang="en-US" smtClean="0"/>
              <a:t>4/11/2022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F679924-33E9-844D-A3F9-E413B0D18BB8}" type="slidenum">
              <a:rPr lang="en-US" smtClean="0"/>
              <a:t>‹#›</a:t>
            </a:fld>
            <a:endParaRPr lang="en-US"/>
          </a:p>
        </p:txBody>
      </p:sp>
    </p:spTree>
    <p:extLst>
      <p:ext uri="{BB962C8B-B14F-4D97-AF65-F5344CB8AC3E}">
        <p14:creationId xmlns:p14="http://schemas.microsoft.com/office/powerpoint/2010/main" val="3808128251"/>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ciso.uw.edu/report" TargetMode="Externa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hyperlink" Target="https://attack.mitre.org/techniques/T1040/" TargetMode="External"/><Relationship Id="rId3" Type="http://schemas.openxmlformats.org/officeDocument/2006/relationships/image" Target="../media/image41.jpeg"/><Relationship Id="rId7" Type="http://schemas.openxmlformats.org/officeDocument/2006/relationships/hyperlink" Target="https://github.com/redcanaryco/atomic-red-team/blob/507e5b87166102b6c81d74a9d3232b3cb25c6a5a/atomics/T1078.001/T1078.001.md"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hyperlink" Target="https://attack.mitre.org/techniques/T1078/001/" TargetMode="External"/><Relationship Id="rId11" Type="http://schemas.openxmlformats.org/officeDocument/2006/relationships/image" Target="../media/image42.jpg"/><Relationship Id="rId5" Type="http://schemas.openxmlformats.org/officeDocument/2006/relationships/hyperlink" Target="https://attack.mitre.org/techniques/T1105/" TargetMode="External"/><Relationship Id="rId10" Type="http://schemas.openxmlformats.org/officeDocument/2006/relationships/hyperlink" Target="https://github.com/redcanaryco/atomic-red-team" TargetMode="External"/><Relationship Id="rId4" Type="http://schemas.openxmlformats.org/officeDocument/2006/relationships/hyperlink" Target="https://attack.mitre.org/techniques/T1562/002/" TargetMode="External"/><Relationship Id="rId9" Type="http://schemas.openxmlformats.org/officeDocument/2006/relationships/hyperlink" Target="https://attack.mitre.org/techniques/T1110/002/"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jpeg"/><Relationship Id="rId7" Type="http://schemas.openxmlformats.org/officeDocument/2006/relationships/image" Target="../media/image45.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mitre-attack.github.io/attack-navigator/#layerURL=https://raw.githubusercontent.com/redcanaryco/atomic-red-team/master/atomics/Indexes/Attack-Navigator-Layers/art-navigator-layer.json" TargetMode="External"/></Relationships>
</file>

<file path=ppt/slides/_rels/slide13.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7.xml"/><Relationship Id="rId6" Type="http://schemas.openxmlformats.org/officeDocument/2006/relationships/image" Target="../media/image47.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 Id="rId9" Type="http://schemas.openxmlformats.org/officeDocument/2006/relationships/hyperlink" Target="https://twitter.com/joeves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hyperlink" Target="https://pollev.com/jessefmoore821?_ga=2.190606891.1886383150.1629824134-39222327.1629824134"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20.xml"/><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hyperlink" Target="mailto:help@uw.edu" TargetMode="External"/><Relationship Id="rId5" Type="http://schemas.openxmlformats.org/officeDocument/2006/relationships/hyperlink" Target="mailto:CISO@uw.edu" TargetMode="External"/><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ciso.uw.edu/education/risk-advisories/" TargetMode="External"/><Relationship Id="rId2" Type="http://schemas.openxmlformats.org/officeDocument/2006/relationships/hyperlink" Target="https://ciso.uw.edu/education/online-training/" TargetMode="External"/><Relationship Id="rId1" Type="http://schemas.openxmlformats.org/officeDocument/2006/relationships/slideLayout" Target="../slideLayouts/slideLayout2.xml"/><Relationship Id="rId4" Type="http://schemas.openxmlformats.org/officeDocument/2006/relationships/hyperlink" Target="https://ciso.uw.edu/education/infographic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hyperlink" Target="https://www.linkedin.com/in/jessefmoore/"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hyperlink" Target="https://www.youtube.com/watch?v=HwfRxjV2wok" TargetMode="External"/><Relationship Id="rId9" Type="http://schemas.openxmlformats.org/officeDocument/2006/relationships/image" Target="../media/image19.sv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notesSlide" Target="../notesSlides/notesSlide8.xml"/><Relationship Id="rId21" Type="http://schemas.openxmlformats.org/officeDocument/2006/relationships/image" Target="../media/image15.jpe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slideLayout" Target="../slideLayouts/slideLayout2.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tags" Target="../tags/tag5.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haveibeenpwned.com/Password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FCC18-6C85-43B7-BC3E-46D6339E09C1}"/>
              </a:ext>
            </a:extLst>
          </p:cNvPr>
          <p:cNvSpPr>
            <a:spLocks noGrp="1"/>
          </p:cNvSpPr>
          <p:nvPr>
            <p:ph type="title"/>
          </p:nvPr>
        </p:nvSpPr>
        <p:spPr/>
        <p:txBody>
          <a:bodyPr/>
          <a:lstStyle/>
          <a:p>
            <a:endParaRPr lang="en-US"/>
          </a:p>
        </p:txBody>
      </p:sp>
      <p:pic>
        <p:nvPicPr>
          <p:cNvPr id="5" name="Picture 5" descr="A picture containing background pattern&#10;&#10;Description automatically generated">
            <a:extLst>
              <a:ext uri="{FF2B5EF4-FFF2-40B4-BE49-F238E27FC236}">
                <a16:creationId xmlns:a16="http://schemas.microsoft.com/office/drawing/2014/main" id="{EDC30192-060C-4E97-B9DC-910F6846F097}"/>
              </a:ext>
            </a:extLst>
          </p:cNvPr>
          <p:cNvPicPr>
            <a:picLocks noChangeAspect="1"/>
          </p:cNvPicPr>
          <p:nvPr/>
        </p:nvPicPr>
        <p:blipFill>
          <a:blip r:embed="rId3"/>
          <a:stretch>
            <a:fillRect/>
          </a:stretch>
        </p:blipFill>
        <p:spPr>
          <a:xfrm>
            <a:off x="4724400" y="2878886"/>
            <a:ext cx="2743200" cy="1100227"/>
          </a:xfrm>
          <a:prstGeom prst="rect">
            <a:avLst/>
          </a:prstGeom>
        </p:spPr>
      </p:pic>
      <p:pic>
        <p:nvPicPr>
          <p:cNvPr id="8" name="Picture 8">
            <a:extLst>
              <a:ext uri="{FF2B5EF4-FFF2-40B4-BE49-F238E27FC236}">
                <a16:creationId xmlns:a16="http://schemas.microsoft.com/office/drawing/2014/main" id="{26034C57-6D0F-47D7-AF69-B33BEAFFA4FA}"/>
              </a:ext>
            </a:extLst>
          </p:cNvPr>
          <p:cNvPicPr>
            <a:picLocks noGrp="1" noChangeAspect="1"/>
          </p:cNvPicPr>
          <p:nvPr>
            <p:ph idx="1"/>
          </p:nvPr>
        </p:nvPicPr>
        <p:blipFill>
          <a:blip r:embed="rId4"/>
          <a:stretch>
            <a:fillRect/>
          </a:stretch>
        </p:blipFill>
        <p:spPr>
          <a:xfrm>
            <a:off x="7341" y="-1018"/>
            <a:ext cx="12199187" cy="6856921"/>
          </a:xfrm>
        </p:spPr>
      </p:pic>
    </p:spTree>
    <p:extLst>
      <p:ext uri="{BB962C8B-B14F-4D97-AF65-F5344CB8AC3E}">
        <p14:creationId xmlns:p14="http://schemas.microsoft.com/office/powerpoint/2010/main" val="212665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1"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D4B7083-B29F-4914-B289-4F647CA9A9FF}"/>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a:solidFill>
                  <a:srgbClr val="EBEBEB"/>
                </a:solidFill>
                <a:latin typeface="+mj-lt"/>
                <a:ea typeface="+mj-ea"/>
                <a:cs typeface="+mj-cs"/>
              </a:rPr>
              <a:t>What to do for Response?</a:t>
            </a:r>
          </a:p>
        </p:txBody>
      </p:sp>
      <p:grpSp>
        <p:nvGrpSpPr>
          <p:cNvPr id="22" name="Group 15">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7" name="Rectangle 16">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5" name="Content Placeholder 4" descr="Graphical user interface, text, application, website&#10;&#10;Description automatically generated">
            <a:extLst>
              <a:ext uri="{FF2B5EF4-FFF2-40B4-BE49-F238E27FC236}">
                <a16:creationId xmlns:a16="http://schemas.microsoft.com/office/drawing/2014/main" id="{0F0D4850-F4BE-4A1A-9C83-358DC76AF875}"/>
              </a:ext>
            </a:extLst>
          </p:cNvPr>
          <p:cNvPicPr>
            <a:picLocks noGrp="1" noChangeAspect="1"/>
          </p:cNvPicPr>
          <p:nvPr>
            <p:ph idx="1"/>
          </p:nvPr>
        </p:nvPicPr>
        <p:blipFill>
          <a:blip r:embed="rId4"/>
          <a:stretch>
            <a:fillRect/>
          </a:stretch>
        </p:blipFill>
        <p:spPr>
          <a:xfrm>
            <a:off x="423332" y="945573"/>
            <a:ext cx="7381346" cy="5277662"/>
          </a:xfrm>
          <a:prstGeom prst="rect">
            <a:avLst/>
          </a:prstGeom>
        </p:spPr>
      </p:pic>
      <p:sp>
        <p:nvSpPr>
          <p:cNvPr id="6" name="TextBox 5">
            <a:extLst>
              <a:ext uri="{FF2B5EF4-FFF2-40B4-BE49-F238E27FC236}">
                <a16:creationId xmlns:a16="http://schemas.microsoft.com/office/drawing/2014/main" id="{640F9CBF-472A-40E7-9B59-6213212D2FB0}"/>
              </a:ext>
            </a:extLst>
          </p:cNvPr>
          <p:cNvSpPr txBox="1"/>
          <p:nvPr/>
        </p:nvSpPr>
        <p:spPr>
          <a:xfrm>
            <a:off x="423332" y="6455834"/>
            <a:ext cx="3286224" cy="369332"/>
          </a:xfrm>
          <a:prstGeom prst="rect">
            <a:avLst/>
          </a:prstGeom>
          <a:noFill/>
        </p:spPr>
        <p:txBody>
          <a:bodyPr wrap="square" rtlCol="0">
            <a:spAutoFit/>
          </a:bodyPr>
          <a:lstStyle/>
          <a:p>
            <a:r>
              <a:rPr lang="en-US">
                <a:hlinkClick r:id="rId5"/>
              </a:rPr>
              <a:t>https://ciso.uw.edu/report</a:t>
            </a:r>
            <a:r>
              <a:rPr lang="en-US"/>
              <a:t>                      </a:t>
            </a:r>
            <a:endParaRPr lang="en-US" dirty="0"/>
          </a:p>
        </p:txBody>
      </p:sp>
      <p:sp>
        <p:nvSpPr>
          <p:cNvPr id="7" name="TextBox 6">
            <a:extLst>
              <a:ext uri="{FF2B5EF4-FFF2-40B4-BE49-F238E27FC236}">
                <a16:creationId xmlns:a16="http://schemas.microsoft.com/office/drawing/2014/main" id="{44ED3090-08C5-4EC1-9005-D9CFAC5ACC0C}"/>
              </a:ext>
            </a:extLst>
          </p:cNvPr>
          <p:cNvSpPr txBox="1"/>
          <p:nvPr/>
        </p:nvSpPr>
        <p:spPr>
          <a:xfrm>
            <a:off x="3896591" y="6455834"/>
            <a:ext cx="4052454" cy="369332"/>
          </a:xfrm>
          <a:prstGeom prst="rect">
            <a:avLst/>
          </a:prstGeom>
          <a:noFill/>
        </p:spPr>
        <p:txBody>
          <a:bodyPr wrap="square" rtlCol="0">
            <a:spAutoFit/>
          </a:bodyPr>
          <a:lstStyle/>
          <a:p>
            <a:r>
              <a:rPr lang="en-US"/>
              <a:t>https://privacy.uw.edu/report/</a:t>
            </a:r>
            <a:endParaRPr lang="en-US" dirty="0"/>
          </a:p>
        </p:txBody>
      </p:sp>
    </p:spTree>
    <p:extLst>
      <p:ext uri="{BB962C8B-B14F-4D97-AF65-F5344CB8AC3E}">
        <p14:creationId xmlns:p14="http://schemas.microsoft.com/office/powerpoint/2010/main" val="4065535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6" descr="Graphical user interface, text, application, email, website&#10;&#10;Description automatically generated">
            <a:extLst>
              <a:ext uri="{FF2B5EF4-FFF2-40B4-BE49-F238E27FC236}">
                <a16:creationId xmlns:a16="http://schemas.microsoft.com/office/drawing/2014/main" id="{46DB8206-D689-4D33-A798-EDCBAE2266F1}"/>
              </a:ext>
            </a:extLst>
          </p:cNvPr>
          <p:cNvPicPr>
            <a:picLocks noChangeAspect="1"/>
          </p:cNvPicPr>
          <p:nvPr/>
        </p:nvPicPr>
        <p:blipFill>
          <a:blip r:embed="rId3"/>
          <a:stretch>
            <a:fillRect/>
          </a:stretch>
        </p:blipFill>
        <p:spPr>
          <a:xfrm>
            <a:off x="1637507" y="3664745"/>
            <a:ext cx="6263480" cy="4102579"/>
          </a:xfrm>
          <a:prstGeom prst="rect">
            <a:avLst/>
          </a:prstGeom>
        </p:spPr>
      </p:pic>
      <p:sp>
        <p:nvSpPr>
          <p:cNvPr id="4" name="TextBox 3">
            <a:extLst>
              <a:ext uri="{FF2B5EF4-FFF2-40B4-BE49-F238E27FC236}">
                <a16:creationId xmlns:a16="http://schemas.microsoft.com/office/drawing/2014/main" id="{EB024F69-A380-4485-96B1-6579CBA6BF0E}"/>
              </a:ext>
            </a:extLst>
          </p:cNvPr>
          <p:cNvSpPr txBox="1"/>
          <p:nvPr/>
        </p:nvSpPr>
        <p:spPr>
          <a:xfrm>
            <a:off x="1574509" y="1123242"/>
            <a:ext cx="5340350" cy="303180"/>
          </a:xfrm>
          <a:prstGeom prst="rect">
            <a:avLst/>
          </a:prstGeom>
        </p:spPr>
        <p:txBody>
          <a:bodyPr vert="horz" lIns="91440" tIns="45720" rIns="91440" bIns="45720" rtlCol="0" anchor="t">
            <a:normAutofit fontScale="77500" lnSpcReduction="20000"/>
          </a:bodyPr>
          <a:lstStyle/>
          <a:p>
            <a:pPr defTabSz="914400">
              <a:lnSpc>
                <a:spcPct val="90000"/>
              </a:lnSpc>
            </a:pPr>
            <a:r>
              <a:rPr lang="en-US" sz="2300" dirty="0">
                <a:solidFill>
                  <a:srgbClr val="0563C1"/>
                </a:solidFill>
                <a:latin typeface="Calibri" panose="020F0502020204030204"/>
                <a:cs typeface="Arial"/>
                <a:hlinkClick r:id="rId4">
                  <a:extLst>
                    <a:ext uri="{A12FA001-AC4F-418D-AE19-62706E023703}">
                      <ahyp:hlinkClr xmlns:ahyp="http://schemas.microsoft.com/office/drawing/2018/hyperlinkcolor" val="tx"/>
                    </a:ext>
                  </a:extLst>
                </a:hlinkClick>
              </a:rPr>
              <a:t>1. Kill </a:t>
            </a:r>
            <a:r>
              <a:rPr lang="en-US" sz="2300" dirty="0" err="1">
                <a:solidFill>
                  <a:srgbClr val="0563C1"/>
                </a:solidFill>
                <a:latin typeface="Calibri" panose="020F0502020204030204"/>
                <a:cs typeface="Arial"/>
                <a:hlinkClick r:id="rId4">
                  <a:extLst>
                    <a:ext uri="{A12FA001-AC4F-418D-AE19-62706E023703}">
                      <ahyp:hlinkClr xmlns:ahyp="http://schemas.microsoft.com/office/drawing/2018/hyperlinkcolor" val="tx"/>
                    </a:ext>
                  </a:extLst>
                </a:hlinkClick>
              </a:rPr>
              <a:t>EventLog</a:t>
            </a:r>
            <a:r>
              <a:rPr lang="en-US" sz="2300" dirty="0">
                <a:solidFill>
                  <a:srgbClr val="0563C1"/>
                </a:solidFill>
                <a:latin typeface="Calibri" panose="020F0502020204030204"/>
                <a:cs typeface="Arial"/>
                <a:hlinkClick r:id="rId4">
                  <a:extLst>
                    <a:ext uri="{A12FA001-AC4F-418D-AE19-62706E023703}">
                      <ahyp:hlinkClr xmlns:ahyp="http://schemas.microsoft.com/office/drawing/2018/hyperlinkcolor" val="tx"/>
                    </a:ext>
                  </a:extLst>
                </a:hlinkClick>
              </a:rPr>
              <a:t> Service Threads (T1562.002)</a:t>
            </a:r>
            <a:endParaRPr lang="en-US" sz="2300" dirty="0">
              <a:solidFill>
                <a:srgbClr val="0563C1"/>
              </a:solidFill>
              <a:latin typeface="Calibri" panose="020F0502020204030204"/>
              <a:cs typeface="Arial"/>
            </a:endParaRPr>
          </a:p>
          <a:p>
            <a:pPr indent="-228600" defTabSz="914400">
              <a:lnSpc>
                <a:spcPct val="90000"/>
              </a:lnSpc>
              <a:spcBef>
                <a:spcPts val="1000"/>
              </a:spcBef>
              <a:buFont typeface="Arial" panose="020B0604020202020204" pitchFamily="34" charset="0"/>
              <a:buChar char="•"/>
            </a:pPr>
            <a:endParaRPr lang="en-US" sz="1600" dirty="0">
              <a:solidFill>
                <a:prstClr val="white"/>
              </a:solidFill>
              <a:latin typeface="Calibri" panose="020F0502020204030204"/>
            </a:endParaRPr>
          </a:p>
          <a:p>
            <a:pPr indent="-228600" defTabSz="914400">
              <a:lnSpc>
                <a:spcPct val="90000"/>
              </a:lnSpc>
              <a:spcBef>
                <a:spcPts val="1000"/>
              </a:spcBef>
              <a:buFont typeface="Arial" panose="020B0604020202020204" pitchFamily="34" charset="0"/>
              <a:buChar char="•"/>
            </a:pPr>
            <a:endParaRPr lang="en-US" sz="1600" dirty="0">
              <a:solidFill>
                <a:prstClr val="white"/>
              </a:solidFill>
              <a:latin typeface="Calibri" panose="020F0502020204030204"/>
            </a:endParaRPr>
          </a:p>
          <a:p>
            <a:pPr indent="-228600" defTabSz="914400">
              <a:lnSpc>
                <a:spcPct val="90000"/>
              </a:lnSpc>
              <a:spcBef>
                <a:spcPts val="1000"/>
              </a:spcBef>
              <a:buFont typeface="Arial" panose="020B0604020202020204" pitchFamily="34" charset="0"/>
              <a:buChar char="•"/>
            </a:pPr>
            <a:endParaRPr lang="en-US" sz="1600" dirty="0">
              <a:solidFill>
                <a:prstClr val="white"/>
              </a:solidFill>
              <a:latin typeface="Calibri" panose="020F0502020204030204"/>
            </a:endParaRPr>
          </a:p>
        </p:txBody>
      </p:sp>
      <p:sp>
        <p:nvSpPr>
          <p:cNvPr id="7" name="TextBox 6">
            <a:extLst>
              <a:ext uri="{FF2B5EF4-FFF2-40B4-BE49-F238E27FC236}">
                <a16:creationId xmlns:a16="http://schemas.microsoft.com/office/drawing/2014/main" id="{4889F000-ACF9-4EB3-B190-ADD98950A40B}"/>
              </a:ext>
            </a:extLst>
          </p:cNvPr>
          <p:cNvSpPr txBox="1"/>
          <p:nvPr/>
        </p:nvSpPr>
        <p:spPr>
          <a:xfrm>
            <a:off x="1574509" y="1499185"/>
            <a:ext cx="4529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dirty="0">
                <a:solidFill>
                  <a:srgbClr val="0563C1"/>
                </a:solidFill>
                <a:latin typeface="Calibri" panose="020F0502020204030204"/>
                <a:cs typeface="Arial"/>
                <a:hlinkClick r:id="rId5"/>
              </a:rPr>
              <a:t>2</a:t>
            </a:r>
            <a:r>
              <a:rPr lang="en-US" dirty="0">
                <a:solidFill>
                  <a:srgbClr val="0563C1"/>
                </a:solidFill>
                <a:latin typeface="Calibri" panose="020F0502020204030204"/>
                <a:cs typeface="Arial"/>
                <a:hlinkClick r:id="rId5">
                  <a:extLst>
                    <a:ext uri="{A12FA001-AC4F-418D-AE19-62706E023703}">
                      <ahyp:hlinkClr xmlns:ahyp="http://schemas.microsoft.com/office/drawing/2018/hyperlinkcolor" val="tx"/>
                    </a:ext>
                  </a:extLst>
                </a:hlinkClick>
              </a:rPr>
              <a:t>. Win Defender to download file </a:t>
            </a:r>
            <a:r>
              <a:rPr lang="en-US" dirty="0">
                <a:solidFill>
                  <a:srgbClr val="0563C1"/>
                </a:solidFill>
                <a:latin typeface="Calibri" panose="020F0502020204030204"/>
                <a:cs typeface="Arial"/>
                <a:hlinkClick r:id="rId5"/>
              </a:rPr>
              <a:t>(</a:t>
            </a:r>
            <a:r>
              <a:rPr lang="en-US" dirty="0">
                <a:solidFill>
                  <a:srgbClr val="0563C1"/>
                </a:solidFill>
                <a:latin typeface="Calibri" panose="020F0502020204030204"/>
                <a:cs typeface="Arial"/>
                <a:hlinkClick r:id="rId5">
                  <a:extLst>
                    <a:ext uri="{A12FA001-AC4F-418D-AE19-62706E023703}">
                      <ahyp:hlinkClr xmlns:ahyp="http://schemas.microsoft.com/office/drawing/2018/hyperlinkcolor" val="tx"/>
                    </a:ext>
                  </a:extLst>
                </a:hlinkClick>
              </a:rPr>
              <a:t>T1105)</a:t>
            </a:r>
            <a:r>
              <a:rPr lang="en-US" dirty="0">
                <a:solidFill>
                  <a:prstClr val="black"/>
                </a:solidFill>
                <a:latin typeface="Calibri" panose="020F0502020204030204"/>
                <a:cs typeface="Calibri"/>
              </a:rPr>
              <a:t>​ </a:t>
            </a:r>
          </a:p>
        </p:txBody>
      </p:sp>
      <p:sp>
        <p:nvSpPr>
          <p:cNvPr id="10" name="TextBox 9">
            <a:extLst>
              <a:ext uri="{FF2B5EF4-FFF2-40B4-BE49-F238E27FC236}">
                <a16:creationId xmlns:a16="http://schemas.microsoft.com/office/drawing/2014/main" id="{30A4D8D5-EEC1-4DBF-A30B-D0C52FA63C82}"/>
              </a:ext>
            </a:extLst>
          </p:cNvPr>
          <p:cNvSpPr txBox="1"/>
          <p:nvPr/>
        </p:nvSpPr>
        <p:spPr>
          <a:xfrm>
            <a:off x="1574508" y="1921787"/>
            <a:ext cx="824722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dirty="0">
                <a:solidFill>
                  <a:srgbClr val="0563C1"/>
                </a:solidFill>
                <a:latin typeface="Calibri" panose="020F0502020204030204"/>
                <a:cs typeface="Arial"/>
                <a:hlinkClick r:id="rId6"/>
              </a:rPr>
              <a:t>3</a:t>
            </a:r>
            <a:r>
              <a:rPr lang="en-US" dirty="0">
                <a:solidFill>
                  <a:srgbClr val="0563C1"/>
                </a:solidFill>
                <a:latin typeface="Calibri" panose="020F0502020204030204"/>
                <a:cs typeface="Arial"/>
                <a:hlinkClick r:id="rId6">
                  <a:extLst>
                    <a:ext uri="{A12FA001-AC4F-418D-AE19-62706E023703}">
                      <ahyp:hlinkClr xmlns:ahyp="http://schemas.microsoft.com/office/drawing/2018/hyperlinkcolor" val="tx"/>
                    </a:ext>
                  </a:extLst>
                </a:hlinkClick>
              </a:rPr>
              <a:t>. Enable Guest account </a:t>
            </a:r>
            <a:r>
              <a:rPr lang="en-US" dirty="0">
                <a:solidFill>
                  <a:srgbClr val="0563C1"/>
                </a:solidFill>
                <a:latin typeface="Calibri" panose="020F0502020204030204"/>
                <a:cs typeface="Arial"/>
                <a:hlinkClick r:id="rId6"/>
              </a:rPr>
              <a:t>(</a:t>
            </a:r>
            <a:r>
              <a:rPr lang="en-US" dirty="0">
                <a:solidFill>
                  <a:srgbClr val="0563C1"/>
                </a:solidFill>
                <a:latin typeface="Calibri" panose="020F0502020204030204"/>
                <a:cs typeface="Arial"/>
                <a:hlinkClick r:id="rId6">
                  <a:extLst>
                    <a:ext uri="{A12FA001-AC4F-418D-AE19-62706E023703}">
                      <ahyp:hlinkClr xmlns:ahyp="http://schemas.microsoft.com/office/drawing/2018/hyperlinkcolor" val="tx"/>
                    </a:ext>
                  </a:extLst>
                </a:hlinkClick>
              </a:rPr>
              <a:t>T1078.001)</a:t>
            </a:r>
            <a:endParaRPr lang="en-US" dirty="0">
              <a:solidFill>
                <a:srgbClr val="0563C1"/>
              </a:solidFill>
              <a:latin typeface="Calibri" panose="020F0502020204030204"/>
              <a:cs typeface="Arial"/>
            </a:endParaRPr>
          </a:p>
          <a:p>
            <a:pPr>
              <a:spcAft>
                <a:spcPts val="600"/>
              </a:spcAft>
            </a:pPr>
            <a:r>
              <a:rPr lang="en-US" sz="800" dirty="0">
                <a:hlinkClick r:id="rId7"/>
              </a:rPr>
              <a:t>https://github.com/redcanaryco/atomic-red-team/blob/507e5b87166102b6c81d74a9d3232b3cb25c6a5a/atomics/T1078.001/T1078.001.md</a:t>
            </a:r>
            <a:endParaRPr lang="en-US" sz="800" dirty="0">
              <a:cs typeface="Calibri" panose="020F0502020204030204"/>
              <a:hlinkClick r:id="rId7"/>
            </a:endParaRPr>
          </a:p>
          <a:p>
            <a:pPr>
              <a:spcAft>
                <a:spcPts val="600"/>
              </a:spcAft>
            </a:pPr>
            <a:r>
              <a:rPr lang="en-US" sz="800" dirty="0">
                <a:solidFill>
                  <a:prstClr val="black"/>
                </a:solidFill>
                <a:latin typeface="Calibri" panose="020F0502020204030204"/>
                <a:cs typeface="Calibri"/>
              </a:rPr>
              <a:t>​</a:t>
            </a:r>
            <a:endParaRPr lang="en-US" sz="800" dirty="0">
              <a:solidFill>
                <a:prstClr val="black"/>
              </a:solidFill>
              <a:latin typeface="Calibri" panose="020F0502020204030204"/>
            </a:endParaRPr>
          </a:p>
        </p:txBody>
      </p:sp>
      <p:sp>
        <p:nvSpPr>
          <p:cNvPr id="11" name="TextBox 10">
            <a:extLst>
              <a:ext uri="{FF2B5EF4-FFF2-40B4-BE49-F238E27FC236}">
                <a16:creationId xmlns:a16="http://schemas.microsoft.com/office/drawing/2014/main" id="{70A43B02-A189-40E0-A851-E2474CEE2085}"/>
              </a:ext>
            </a:extLst>
          </p:cNvPr>
          <p:cNvSpPr txBox="1"/>
          <p:nvPr/>
        </p:nvSpPr>
        <p:spPr>
          <a:xfrm>
            <a:off x="1583745" y="2390165"/>
            <a:ext cx="43791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dirty="0">
                <a:solidFill>
                  <a:srgbClr val="0563C1"/>
                </a:solidFill>
                <a:latin typeface="Calibri" panose="020F0502020204030204"/>
                <a:cs typeface="Arial"/>
                <a:hlinkClick r:id="rId8"/>
              </a:rPr>
              <a:t>4</a:t>
            </a:r>
            <a:r>
              <a:rPr lang="en-US" dirty="0">
                <a:solidFill>
                  <a:srgbClr val="0563C1"/>
                </a:solidFill>
                <a:latin typeface="Calibri" panose="020F0502020204030204"/>
                <a:cs typeface="Arial"/>
                <a:hlinkClick r:id="rId8">
                  <a:extLst>
                    <a:ext uri="{A12FA001-AC4F-418D-AE19-62706E023703}">
                      <ahyp:hlinkClr xmlns:ahyp="http://schemas.microsoft.com/office/drawing/2018/hyperlinkcolor" val="tx"/>
                    </a:ext>
                  </a:extLst>
                </a:hlinkClick>
              </a:rPr>
              <a:t>. Windows built-in Packet trace </a:t>
            </a:r>
            <a:r>
              <a:rPr lang="en-US" dirty="0">
                <a:solidFill>
                  <a:srgbClr val="0563C1"/>
                </a:solidFill>
                <a:latin typeface="Calibri" panose="020F0502020204030204"/>
                <a:cs typeface="Arial"/>
                <a:hlinkClick r:id="rId8"/>
              </a:rPr>
              <a:t>(</a:t>
            </a:r>
            <a:r>
              <a:rPr lang="en-US" dirty="0">
                <a:solidFill>
                  <a:srgbClr val="0563C1"/>
                </a:solidFill>
                <a:latin typeface="Calibri" panose="020F0502020204030204"/>
                <a:cs typeface="Arial"/>
                <a:hlinkClick r:id="rId8">
                  <a:extLst>
                    <a:ext uri="{A12FA001-AC4F-418D-AE19-62706E023703}">
                      <ahyp:hlinkClr xmlns:ahyp="http://schemas.microsoft.com/office/drawing/2018/hyperlinkcolor" val="tx"/>
                    </a:ext>
                  </a:extLst>
                </a:hlinkClick>
              </a:rPr>
              <a:t>T1040)</a:t>
            </a:r>
            <a:r>
              <a:rPr lang="en-US" dirty="0">
                <a:solidFill>
                  <a:prstClr val="black"/>
                </a:solidFill>
                <a:latin typeface="Calibri" panose="020F0502020204030204"/>
                <a:cs typeface="Calibri"/>
              </a:rPr>
              <a:t>​</a:t>
            </a:r>
            <a:endParaRPr lang="en-US" dirty="0">
              <a:solidFill>
                <a:prstClr val="black"/>
              </a:solidFill>
              <a:latin typeface="Calibri" panose="020F0502020204030204"/>
            </a:endParaRPr>
          </a:p>
        </p:txBody>
      </p:sp>
      <p:sp>
        <p:nvSpPr>
          <p:cNvPr id="12" name="TextBox 11">
            <a:extLst>
              <a:ext uri="{FF2B5EF4-FFF2-40B4-BE49-F238E27FC236}">
                <a16:creationId xmlns:a16="http://schemas.microsoft.com/office/drawing/2014/main" id="{98651A0F-5E82-427B-9AD1-C96CA8816B12}"/>
              </a:ext>
            </a:extLst>
          </p:cNvPr>
          <p:cNvSpPr txBox="1"/>
          <p:nvPr/>
        </p:nvSpPr>
        <p:spPr>
          <a:xfrm>
            <a:off x="1591679" y="2853318"/>
            <a:ext cx="55340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dirty="0">
                <a:solidFill>
                  <a:srgbClr val="0563C1"/>
                </a:solidFill>
                <a:latin typeface="Calibri" panose="020F0502020204030204"/>
                <a:cs typeface="Arial"/>
                <a:hlinkClick r:id="rId9"/>
              </a:rPr>
              <a:t>5</a:t>
            </a:r>
            <a:r>
              <a:rPr lang="en-US" dirty="0">
                <a:solidFill>
                  <a:srgbClr val="0563C1"/>
                </a:solidFill>
                <a:latin typeface="Calibri" panose="020F0502020204030204"/>
                <a:cs typeface="Arial"/>
                <a:hlinkClick r:id="rId9">
                  <a:extLst>
                    <a:ext uri="{A12FA001-AC4F-418D-AE19-62706E023703}">
                      <ahyp:hlinkClr xmlns:ahyp="http://schemas.microsoft.com/office/drawing/2018/hyperlinkcolor" val="tx"/>
                    </a:ext>
                  </a:extLst>
                </a:hlinkClick>
              </a:rPr>
              <a:t>. Password Cracking using </a:t>
            </a:r>
            <a:r>
              <a:rPr lang="en-US" dirty="0" err="1">
                <a:solidFill>
                  <a:srgbClr val="0563C1"/>
                </a:solidFill>
                <a:latin typeface="Calibri" panose="020F0502020204030204"/>
                <a:cs typeface="Arial"/>
                <a:hlinkClick r:id="rId9">
                  <a:extLst>
                    <a:ext uri="{A12FA001-AC4F-418D-AE19-62706E023703}">
                      <ahyp:hlinkClr xmlns:ahyp="http://schemas.microsoft.com/office/drawing/2018/hyperlinkcolor" val="tx"/>
                    </a:ext>
                  </a:extLst>
                </a:hlinkClick>
              </a:rPr>
              <a:t>Hashcat</a:t>
            </a:r>
            <a:r>
              <a:rPr lang="en-US" dirty="0">
                <a:solidFill>
                  <a:srgbClr val="0563C1"/>
                </a:solidFill>
                <a:latin typeface="Calibri" panose="020F0502020204030204"/>
                <a:cs typeface="Arial"/>
                <a:hlinkClick r:id="rId9">
                  <a:extLst>
                    <a:ext uri="{A12FA001-AC4F-418D-AE19-62706E023703}">
                      <ahyp:hlinkClr xmlns:ahyp="http://schemas.microsoft.com/office/drawing/2018/hyperlinkcolor" val="tx"/>
                    </a:ext>
                  </a:extLst>
                </a:hlinkClick>
              </a:rPr>
              <a:t> </a:t>
            </a:r>
            <a:r>
              <a:rPr lang="en-US" dirty="0">
                <a:solidFill>
                  <a:srgbClr val="0563C1"/>
                </a:solidFill>
                <a:latin typeface="Calibri" panose="020F0502020204030204"/>
                <a:cs typeface="Arial"/>
                <a:hlinkClick r:id="rId9"/>
              </a:rPr>
              <a:t>(</a:t>
            </a:r>
            <a:r>
              <a:rPr lang="en-US" dirty="0">
                <a:solidFill>
                  <a:srgbClr val="0563C1"/>
                </a:solidFill>
                <a:latin typeface="Calibri" panose="020F0502020204030204"/>
                <a:cs typeface="Arial"/>
                <a:hlinkClick r:id="rId9">
                  <a:extLst>
                    <a:ext uri="{A12FA001-AC4F-418D-AE19-62706E023703}">
                      <ahyp:hlinkClr xmlns:ahyp="http://schemas.microsoft.com/office/drawing/2018/hyperlinkcolor" val="tx"/>
                    </a:ext>
                  </a:extLst>
                </a:hlinkClick>
              </a:rPr>
              <a:t>T1110.002)</a:t>
            </a:r>
            <a:r>
              <a:rPr lang="en-US" dirty="0">
                <a:solidFill>
                  <a:prstClr val="black"/>
                </a:solidFill>
                <a:latin typeface="Calibri" panose="020F0502020204030204"/>
                <a:cs typeface="Calibri"/>
              </a:rPr>
              <a:t>​ </a:t>
            </a:r>
          </a:p>
        </p:txBody>
      </p:sp>
      <p:sp>
        <p:nvSpPr>
          <p:cNvPr id="13" name="TextBox 12">
            <a:extLst>
              <a:ext uri="{FF2B5EF4-FFF2-40B4-BE49-F238E27FC236}">
                <a16:creationId xmlns:a16="http://schemas.microsoft.com/office/drawing/2014/main" id="{63ACB848-80E7-4C4D-AB20-EF17DECF5036}"/>
              </a:ext>
            </a:extLst>
          </p:cNvPr>
          <p:cNvSpPr txBox="1"/>
          <p:nvPr/>
        </p:nvSpPr>
        <p:spPr>
          <a:xfrm>
            <a:off x="1522555" y="3295413"/>
            <a:ext cx="53982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solidFill>
                  <a:srgbClr val="0563C1"/>
                </a:solidFill>
                <a:latin typeface="Calibri" panose="020F0502020204030204"/>
                <a:cs typeface="Segoe UI"/>
                <a:hlinkClick r:id="rId10"/>
              </a:rPr>
              <a:t>https://github.com/redcanaryco/atomic-red-team</a:t>
            </a:r>
            <a:r>
              <a:rPr lang="en-US">
                <a:solidFill>
                  <a:prstClr val="black"/>
                </a:solidFill>
                <a:latin typeface="Calibri" panose="020F0502020204030204"/>
                <a:cs typeface="Calibri"/>
              </a:rPr>
              <a:t>​</a:t>
            </a:r>
            <a:endParaRPr lang="en-US">
              <a:solidFill>
                <a:prstClr val="black"/>
              </a:solidFill>
              <a:latin typeface="Calibri" panose="020F0502020204030204"/>
            </a:endParaRPr>
          </a:p>
        </p:txBody>
      </p:sp>
      <p:pic>
        <p:nvPicPr>
          <p:cNvPr id="6" name="Picture 5" descr="A picture containing clipart&#10;&#10;Description automatically generated">
            <a:extLst>
              <a:ext uri="{FF2B5EF4-FFF2-40B4-BE49-F238E27FC236}">
                <a16:creationId xmlns:a16="http://schemas.microsoft.com/office/drawing/2014/main" id="{F9CE8194-6A5D-4992-8D91-FBA4B5441C00}"/>
              </a:ext>
            </a:extLst>
          </p:cNvPr>
          <p:cNvPicPr>
            <a:picLocks noChangeAspect="1"/>
          </p:cNvPicPr>
          <p:nvPr/>
        </p:nvPicPr>
        <p:blipFill>
          <a:blip r:embed="rId11"/>
          <a:stretch>
            <a:fillRect/>
          </a:stretch>
        </p:blipFill>
        <p:spPr>
          <a:xfrm>
            <a:off x="8016734" y="3222650"/>
            <a:ext cx="3099434" cy="3099434"/>
          </a:xfrm>
          <a:prstGeom prst="rect">
            <a:avLst/>
          </a:prstGeom>
        </p:spPr>
      </p:pic>
      <p:sp>
        <p:nvSpPr>
          <p:cNvPr id="5" name="TextBox 4">
            <a:extLst>
              <a:ext uri="{FF2B5EF4-FFF2-40B4-BE49-F238E27FC236}">
                <a16:creationId xmlns:a16="http://schemas.microsoft.com/office/drawing/2014/main" id="{95714C64-BA6C-40BF-9CF2-AF46849055CE}"/>
              </a:ext>
            </a:extLst>
          </p:cNvPr>
          <p:cNvSpPr txBox="1"/>
          <p:nvPr/>
        </p:nvSpPr>
        <p:spPr>
          <a:xfrm>
            <a:off x="7820025" y="2295524"/>
            <a:ext cx="35171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bg1"/>
                </a:solidFill>
              </a:rPr>
              <a:t>My </a:t>
            </a:r>
            <a:r>
              <a:rPr lang="en-US" sz="3600" dirty="0">
                <a:solidFill>
                  <a:srgbClr val="FF0000"/>
                </a:solidFill>
              </a:rPr>
              <a:t>Bad Things</a:t>
            </a:r>
          </a:p>
        </p:txBody>
      </p:sp>
    </p:spTree>
    <p:extLst>
      <p:ext uri="{BB962C8B-B14F-4D97-AF65-F5344CB8AC3E}">
        <p14:creationId xmlns:p14="http://schemas.microsoft.com/office/powerpoint/2010/main" val="27952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8" name="Rectangle 17">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Freeform: Shape 19">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FDD7162C-17C1-4626-A398-C2B868B347BB}"/>
              </a:ext>
            </a:extLst>
          </p:cNvPr>
          <p:cNvSpPr>
            <a:spLocks noGrp="1"/>
          </p:cNvSpPr>
          <p:nvPr>
            <p:ph type="title"/>
          </p:nvPr>
        </p:nvSpPr>
        <p:spPr>
          <a:xfrm>
            <a:off x="892199" y="726521"/>
            <a:ext cx="10407602" cy="577869"/>
          </a:xfrm>
        </p:spPr>
        <p:txBody>
          <a:bodyPr vert="horz" lIns="91440" tIns="45720" rIns="91440" bIns="45720" rtlCol="0" anchor="b">
            <a:normAutofit fontScale="90000"/>
          </a:bodyPr>
          <a:lstStyle/>
          <a:p>
            <a:pPr algn="ctr">
              <a:lnSpc>
                <a:spcPct val="90000"/>
              </a:lnSpc>
            </a:pPr>
            <a:r>
              <a:rPr lang="en-US" sz="3700" dirty="0">
                <a:solidFill>
                  <a:srgbClr val="EBEBEB"/>
                </a:solidFill>
              </a:rPr>
              <a:t>      ATTACKERS do this! LHF</a:t>
            </a:r>
          </a:p>
        </p:txBody>
      </p:sp>
      <p:sp>
        <p:nvSpPr>
          <p:cNvPr id="2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F0BEBCBC-35A5-42E8-A56A-0DDCC463916C}"/>
              </a:ext>
            </a:extLst>
          </p:cNvPr>
          <p:cNvSpPr txBox="1"/>
          <p:nvPr/>
        </p:nvSpPr>
        <p:spPr>
          <a:xfrm>
            <a:off x="1068388" y="5907186"/>
            <a:ext cx="5413332" cy="369332"/>
          </a:xfrm>
          <a:prstGeom prst="rect">
            <a:avLst/>
          </a:prstGeom>
          <a:noFill/>
        </p:spPr>
        <p:txBody>
          <a:bodyPr wrap="square" rtlCol="0">
            <a:spAutoFit/>
          </a:bodyPr>
          <a:lstStyle/>
          <a:p>
            <a:r>
              <a:rPr lang="sv-SE" dirty="0">
                <a:hlinkClick r:id="rId4"/>
              </a:rPr>
              <a:t>ATT&amp;CK® Navigator (mitre-attack.github.io)</a:t>
            </a:r>
            <a:endParaRPr lang="en-US" dirty="0"/>
          </a:p>
        </p:txBody>
      </p:sp>
      <p:pic>
        <p:nvPicPr>
          <p:cNvPr id="6" name="Picture 5" descr="Graphical user interface, application&#10;&#10;Description automatically generated">
            <a:extLst>
              <a:ext uri="{FF2B5EF4-FFF2-40B4-BE49-F238E27FC236}">
                <a16:creationId xmlns:a16="http://schemas.microsoft.com/office/drawing/2014/main" id="{88F226B2-FE6B-4F69-81E4-238D2DFF86CC}"/>
              </a:ext>
            </a:extLst>
          </p:cNvPr>
          <p:cNvPicPr>
            <a:picLocks noChangeAspect="1"/>
          </p:cNvPicPr>
          <p:nvPr/>
        </p:nvPicPr>
        <p:blipFill>
          <a:blip r:embed="rId5"/>
          <a:stretch>
            <a:fillRect/>
          </a:stretch>
        </p:blipFill>
        <p:spPr>
          <a:xfrm>
            <a:off x="373212" y="1304390"/>
            <a:ext cx="11261515" cy="6278544"/>
          </a:xfrm>
          <a:prstGeom prst="rect">
            <a:avLst/>
          </a:prstGeom>
        </p:spPr>
      </p:pic>
      <p:pic>
        <p:nvPicPr>
          <p:cNvPr id="9" name="Graphic 8" descr="Devil face outline outline">
            <a:extLst>
              <a:ext uri="{FF2B5EF4-FFF2-40B4-BE49-F238E27FC236}">
                <a16:creationId xmlns:a16="http://schemas.microsoft.com/office/drawing/2014/main" id="{3D3AE795-3B2A-41AB-98B0-B7446C906C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38500" y="766495"/>
            <a:ext cx="914400" cy="914400"/>
          </a:xfrm>
          <a:prstGeom prst="rect">
            <a:avLst/>
          </a:prstGeom>
        </p:spPr>
      </p:pic>
      <p:pic>
        <p:nvPicPr>
          <p:cNvPr id="4" name="Picture 4" descr="A picture containing text&#10;&#10;Description automatically generated">
            <a:extLst>
              <a:ext uri="{FF2B5EF4-FFF2-40B4-BE49-F238E27FC236}">
                <a16:creationId xmlns:a16="http://schemas.microsoft.com/office/drawing/2014/main" id="{D654FB1C-B9AE-4B67-9D15-B78E98F12E1F}"/>
              </a:ext>
            </a:extLst>
          </p:cNvPr>
          <p:cNvPicPr>
            <a:picLocks noChangeAspect="1"/>
          </p:cNvPicPr>
          <p:nvPr/>
        </p:nvPicPr>
        <p:blipFill>
          <a:blip r:embed="rId8"/>
          <a:stretch>
            <a:fillRect/>
          </a:stretch>
        </p:blipFill>
        <p:spPr>
          <a:xfrm>
            <a:off x="4389261" y="1360488"/>
            <a:ext cx="5671255" cy="5491690"/>
          </a:xfrm>
          <a:prstGeom prst="rect">
            <a:avLst/>
          </a:prstGeom>
        </p:spPr>
      </p:pic>
    </p:spTree>
    <p:extLst>
      <p:ext uri="{BB962C8B-B14F-4D97-AF65-F5344CB8AC3E}">
        <p14:creationId xmlns:p14="http://schemas.microsoft.com/office/powerpoint/2010/main" val="69898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2C4A0-4747-A74F-BC10-B50D0DA9CFAF}"/>
              </a:ext>
            </a:extLst>
          </p:cNvPr>
          <p:cNvSpPr>
            <a:spLocks noGrp="1"/>
          </p:cNvSpPr>
          <p:nvPr>
            <p:ph type="title"/>
          </p:nvPr>
        </p:nvSpPr>
        <p:spPr>
          <a:xfrm>
            <a:off x="9049226" y="1307043"/>
            <a:ext cx="2879298" cy="706964"/>
          </a:xfrm>
        </p:spPr>
        <p:txBody>
          <a:bodyPr/>
          <a:lstStyle/>
          <a:p>
            <a:r>
              <a:rPr lang="en-US" dirty="0">
                <a:solidFill>
                  <a:srgbClr val="FF0000"/>
                </a:solidFill>
              </a:rPr>
              <a:t>DEMO</a:t>
            </a:r>
            <a:r>
              <a:rPr lang="en-US" dirty="0"/>
              <a:t> Time</a:t>
            </a:r>
          </a:p>
        </p:txBody>
      </p:sp>
      <p:pic>
        <p:nvPicPr>
          <p:cNvPr id="3" name="_TechConnDemo">
            <a:hlinkClick r:id="" action="ppaction://media"/>
            <a:extLst>
              <a:ext uri="{FF2B5EF4-FFF2-40B4-BE49-F238E27FC236}">
                <a16:creationId xmlns:a16="http://schemas.microsoft.com/office/drawing/2014/main" id="{4FBCD448-0735-4543-AB23-00867CE841EB}"/>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08981" y="-129967"/>
            <a:ext cx="11983019" cy="7452329"/>
          </a:xfrm>
          <a:prstGeom prst="rect">
            <a:avLst/>
          </a:prstGeom>
        </p:spPr>
      </p:pic>
    </p:spTree>
    <p:custDataLst>
      <p:tags r:id="rId1"/>
    </p:custDataLst>
    <p:extLst>
      <p:ext uri="{BB962C8B-B14F-4D97-AF65-F5344CB8AC3E}">
        <p14:creationId xmlns:p14="http://schemas.microsoft.com/office/powerpoint/2010/main" val="213381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AD39-C181-4F3F-8947-25AB96CCBB70}"/>
              </a:ext>
            </a:extLst>
          </p:cNvPr>
          <p:cNvSpPr>
            <a:spLocks noGrp="1"/>
          </p:cNvSpPr>
          <p:nvPr>
            <p:ph type="title"/>
          </p:nvPr>
        </p:nvSpPr>
        <p:spPr/>
        <p:txBody>
          <a:bodyPr>
            <a:normAutofit/>
          </a:bodyPr>
          <a:lstStyle/>
          <a:p>
            <a:r>
              <a:rPr lang="en-US" sz="4000" b="1"/>
              <a:t>Are we detecting/Responding?</a:t>
            </a:r>
          </a:p>
        </p:txBody>
      </p:sp>
      <p:sp>
        <p:nvSpPr>
          <p:cNvPr id="8" name="Rectangle: Top Corners Rounded 7">
            <a:extLst>
              <a:ext uri="{FF2B5EF4-FFF2-40B4-BE49-F238E27FC236}">
                <a16:creationId xmlns:a16="http://schemas.microsoft.com/office/drawing/2014/main" id="{63A238F0-004F-4C68-B63E-0F1C454C5BC9}"/>
              </a:ext>
            </a:extLst>
          </p:cNvPr>
          <p:cNvSpPr/>
          <p:nvPr/>
        </p:nvSpPr>
        <p:spPr>
          <a:xfrm>
            <a:off x="2036618" y="3950230"/>
            <a:ext cx="1694663" cy="2226733"/>
          </a:xfrm>
          <a:prstGeom prst="round2SameRect">
            <a:avLst/>
          </a:prstGeom>
          <a:solidFill>
            <a:srgbClr val="A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a:p>
            <a:pPr algn="ctr"/>
            <a:r>
              <a:rPr lang="en-US" sz="2000" b="1" dirty="0"/>
              <a:t>Prevention</a:t>
            </a:r>
          </a:p>
        </p:txBody>
      </p:sp>
      <p:pic>
        <p:nvPicPr>
          <p:cNvPr id="9" name="Graphic 8" descr="Medieval Armor outline">
            <a:extLst>
              <a:ext uri="{FF2B5EF4-FFF2-40B4-BE49-F238E27FC236}">
                <a16:creationId xmlns:a16="http://schemas.microsoft.com/office/drawing/2014/main" id="{39CC90B3-3D9E-45D3-8685-6B6115CD03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75268" y="4148136"/>
            <a:ext cx="914400" cy="914400"/>
          </a:xfrm>
          <a:prstGeom prst="rect">
            <a:avLst/>
          </a:prstGeom>
        </p:spPr>
      </p:pic>
      <p:sp>
        <p:nvSpPr>
          <p:cNvPr id="10" name="Rectangle: Top Corners Rounded 9">
            <a:extLst>
              <a:ext uri="{FF2B5EF4-FFF2-40B4-BE49-F238E27FC236}">
                <a16:creationId xmlns:a16="http://schemas.microsoft.com/office/drawing/2014/main" id="{7144854E-A749-4DBE-82BF-E771824E96D1}"/>
              </a:ext>
            </a:extLst>
          </p:cNvPr>
          <p:cNvSpPr/>
          <p:nvPr/>
        </p:nvSpPr>
        <p:spPr>
          <a:xfrm>
            <a:off x="5391579" y="3950229"/>
            <a:ext cx="1612041" cy="2226733"/>
          </a:xfrm>
          <a:prstGeom prst="round2Same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a:p>
            <a:pPr algn="ctr"/>
            <a:r>
              <a:rPr lang="en-US" sz="2000" b="1" dirty="0"/>
              <a:t>Detection</a:t>
            </a:r>
          </a:p>
        </p:txBody>
      </p:sp>
      <p:pic>
        <p:nvPicPr>
          <p:cNvPr id="11" name="Graphic 10" descr="Research with solid fill">
            <a:extLst>
              <a:ext uri="{FF2B5EF4-FFF2-40B4-BE49-F238E27FC236}">
                <a16:creationId xmlns:a16="http://schemas.microsoft.com/office/drawing/2014/main" id="{D9C0610E-F51A-47AC-809B-E9A5656895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2148" y="4149195"/>
            <a:ext cx="914400" cy="914400"/>
          </a:xfrm>
          <a:prstGeom prst="rect">
            <a:avLst/>
          </a:prstGeom>
        </p:spPr>
      </p:pic>
      <p:sp>
        <p:nvSpPr>
          <p:cNvPr id="12" name="Rectangle: Top Corners Rounded 11">
            <a:extLst>
              <a:ext uri="{FF2B5EF4-FFF2-40B4-BE49-F238E27FC236}">
                <a16:creationId xmlns:a16="http://schemas.microsoft.com/office/drawing/2014/main" id="{4EA92316-0CF7-4294-8302-8617E23B43CE}"/>
              </a:ext>
            </a:extLst>
          </p:cNvPr>
          <p:cNvSpPr/>
          <p:nvPr/>
        </p:nvSpPr>
        <p:spPr>
          <a:xfrm>
            <a:off x="8663919" y="3950230"/>
            <a:ext cx="1612041" cy="2226733"/>
          </a:xfrm>
          <a:prstGeom prst="round2Same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a:p>
            <a:pPr algn="ctr"/>
            <a:r>
              <a:rPr lang="en-US" sz="2000" b="1" dirty="0"/>
              <a:t>Response</a:t>
            </a:r>
          </a:p>
        </p:txBody>
      </p:sp>
      <p:pic>
        <p:nvPicPr>
          <p:cNvPr id="13" name="Graphic 12" descr="Run outline">
            <a:extLst>
              <a:ext uri="{FF2B5EF4-FFF2-40B4-BE49-F238E27FC236}">
                <a16:creationId xmlns:a16="http://schemas.microsoft.com/office/drawing/2014/main" id="{BF894A61-2F21-4EF3-9B83-8157D76909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05532" y="4119827"/>
            <a:ext cx="914400" cy="914400"/>
          </a:xfrm>
          <a:prstGeom prst="rect">
            <a:avLst/>
          </a:prstGeom>
        </p:spPr>
      </p:pic>
      <p:sp>
        <p:nvSpPr>
          <p:cNvPr id="14" name="&quot;Not Allowed&quot; Symbol 13">
            <a:extLst>
              <a:ext uri="{FF2B5EF4-FFF2-40B4-BE49-F238E27FC236}">
                <a16:creationId xmlns:a16="http://schemas.microsoft.com/office/drawing/2014/main" id="{B66596B2-739E-4FE5-ACAD-207B87A592C3}"/>
              </a:ext>
            </a:extLst>
          </p:cNvPr>
          <p:cNvSpPr/>
          <p:nvPr/>
        </p:nvSpPr>
        <p:spPr>
          <a:xfrm>
            <a:off x="4605008" y="3561557"/>
            <a:ext cx="3124200" cy="3124200"/>
          </a:xfrm>
          <a:prstGeom prst="noSmoking">
            <a:avLst>
              <a:gd name="adj" fmla="val 57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quot;Not Allowed&quot; Symbol 14">
            <a:extLst>
              <a:ext uri="{FF2B5EF4-FFF2-40B4-BE49-F238E27FC236}">
                <a16:creationId xmlns:a16="http://schemas.microsoft.com/office/drawing/2014/main" id="{57323B72-8E20-419C-BFDB-BB8F823B011D}"/>
              </a:ext>
            </a:extLst>
          </p:cNvPr>
          <p:cNvSpPr/>
          <p:nvPr/>
        </p:nvSpPr>
        <p:spPr>
          <a:xfrm>
            <a:off x="7881608" y="3561557"/>
            <a:ext cx="3124200" cy="3124200"/>
          </a:xfrm>
          <a:prstGeom prst="noSmoking">
            <a:avLst>
              <a:gd name="adj" fmla="val 57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1997626D-273A-49A8-8B4A-8DE92E020D4D}"/>
              </a:ext>
            </a:extLst>
          </p:cNvPr>
          <p:cNvSpPr txBox="1"/>
          <p:nvPr/>
        </p:nvSpPr>
        <p:spPr>
          <a:xfrm>
            <a:off x="156476" y="6386156"/>
            <a:ext cx="6466384" cy="369332"/>
          </a:xfrm>
          <a:prstGeom prst="rect">
            <a:avLst/>
          </a:prstGeom>
          <a:noFill/>
        </p:spPr>
        <p:txBody>
          <a:bodyPr wrap="square" rtlCol="0">
            <a:spAutoFit/>
          </a:bodyPr>
          <a:lstStyle/>
          <a:p>
            <a:r>
              <a:rPr lang="en-US" dirty="0"/>
              <a:t>From </a:t>
            </a:r>
            <a:r>
              <a:rPr lang="en-US" dirty="0">
                <a:hlinkClick r:id="rId9"/>
              </a:rPr>
              <a:t>Joe Vest (@joevest) / Twitter</a:t>
            </a:r>
            <a:r>
              <a:rPr lang="en-US" dirty="0"/>
              <a:t> Presentation</a:t>
            </a:r>
          </a:p>
        </p:txBody>
      </p:sp>
    </p:spTree>
    <p:extLst>
      <p:ext uri="{BB962C8B-B14F-4D97-AF65-F5344CB8AC3E}">
        <p14:creationId xmlns:p14="http://schemas.microsoft.com/office/powerpoint/2010/main" val="931499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A computer screen capture&#10;&#10;Description automatically generated with medium confidence">
            <a:extLst>
              <a:ext uri="{FF2B5EF4-FFF2-40B4-BE49-F238E27FC236}">
                <a16:creationId xmlns:a16="http://schemas.microsoft.com/office/drawing/2014/main" id="{23609AE8-2D6B-4DEC-A07C-D1A812CE3012}"/>
              </a:ext>
            </a:extLst>
          </p:cNvPr>
          <p:cNvPicPr>
            <a:picLocks noGrp="1" noChangeAspect="1"/>
          </p:cNvPicPr>
          <p:nvPr>
            <p:ph idx="1"/>
          </p:nvPr>
        </p:nvPicPr>
        <p:blipFill rotWithShape="1">
          <a:blip r:embed="rId4"/>
          <a:srcRect r="5288"/>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6" name="Freeform: Shape 15">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8"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ECA95587-437C-4CD5-9CDD-5C77083AAD42}"/>
              </a:ext>
            </a:extLst>
          </p:cNvPr>
          <p:cNvSpPr>
            <a:spLocks noGrp="1"/>
          </p:cNvSpPr>
          <p:nvPr>
            <p:ph type="title"/>
          </p:nvPr>
        </p:nvSpPr>
        <p:spPr>
          <a:xfrm>
            <a:off x="761230" y="5342502"/>
            <a:ext cx="10407602" cy="748964"/>
          </a:xfrm>
          <a:ln>
            <a:solidFill>
              <a:schemeClr val="accent6"/>
            </a:solidFill>
          </a:ln>
        </p:spPr>
        <p:txBody>
          <a:bodyPr vert="horz" lIns="91440" tIns="45720" rIns="91440" bIns="45720" rtlCol="0" anchor="b">
            <a:normAutofit fontScale="90000"/>
          </a:bodyPr>
          <a:lstStyle/>
          <a:p>
            <a:pPr algn="ctr"/>
            <a:r>
              <a:rPr lang="en-US" sz="4400" dirty="0">
                <a:solidFill>
                  <a:srgbClr val="EBEBEB"/>
                </a:solidFill>
              </a:rPr>
              <a:t>Conti ransomware plan revealed!!!</a:t>
            </a:r>
            <a:br>
              <a:rPr lang="en-US" sz="4400" dirty="0">
                <a:solidFill>
                  <a:srgbClr val="EBEBEB"/>
                </a:solidFill>
              </a:rPr>
            </a:br>
            <a:r>
              <a:rPr lang="en-US" sz="4400" dirty="0">
                <a:solidFill>
                  <a:schemeClr val="accent6"/>
                </a:solidFill>
              </a:rPr>
              <a:t>They use regular Admin </a:t>
            </a:r>
            <a:r>
              <a:rPr lang="en-US" sz="4400" dirty="0" err="1">
                <a:solidFill>
                  <a:schemeClr val="accent6"/>
                </a:solidFill>
              </a:rPr>
              <a:t>cmds</a:t>
            </a:r>
            <a:endParaRPr lang="en-US" sz="4400" dirty="0">
              <a:solidFill>
                <a:schemeClr val="accent6"/>
              </a:solidFill>
            </a:endParaRPr>
          </a:p>
        </p:txBody>
      </p:sp>
      <p:sp>
        <p:nvSpPr>
          <p:cNvPr id="2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8BA5E16D-2369-4DD5-8897-980319849328}"/>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054795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CC3DF159-A62C-40A0-86EB-55F5FCDB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CC0E6D72-EE1B-4B04-B8CA-2451C9708DA5}"/>
              </a:ext>
            </a:extLst>
          </p:cNvPr>
          <p:cNvSpPr>
            <a:spLocks noGrp="1"/>
          </p:cNvSpPr>
          <p:nvPr>
            <p:ph type="title"/>
          </p:nvPr>
        </p:nvSpPr>
        <p:spPr>
          <a:xfrm>
            <a:off x="649975" y="4517136"/>
            <a:ext cx="10893095" cy="1174947"/>
          </a:xfrm>
        </p:spPr>
        <p:txBody>
          <a:bodyPr vert="horz" lIns="91440" tIns="45720" rIns="91440" bIns="45720" rtlCol="0" anchor="b">
            <a:normAutofit/>
          </a:bodyPr>
          <a:lstStyle/>
          <a:p>
            <a:pPr>
              <a:lnSpc>
                <a:spcPct val="90000"/>
              </a:lnSpc>
            </a:pPr>
            <a:r>
              <a:rPr lang="en-US" sz="4600" b="0" i="0" kern="1200">
                <a:solidFill>
                  <a:srgbClr val="EBEBEB"/>
                </a:solidFill>
                <a:latin typeface="+mj-lt"/>
                <a:ea typeface="+mj-ea"/>
                <a:cs typeface="+mj-cs"/>
              </a:rPr>
              <a:t>APS 2.6 Security Plan &amp; Ops Controls</a:t>
            </a:r>
          </a:p>
        </p:txBody>
      </p:sp>
      <p:pic>
        <p:nvPicPr>
          <p:cNvPr id="5" name="Content Placeholder 4" descr="Graphical user interface, text, application&#10;&#10;Description automatically generated">
            <a:extLst>
              <a:ext uri="{FF2B5EF4-FFF2-40B4-BE49-F238E27FC236}">
                <a16:creationId xmlns:a16="http://schemas.microsoft.com/office/drawing/2014/main" id="{65E5917D-1E41-4D2C-B8D7-B956AE056807}"/>
              </a:ext>
            </a:extLst>
          </p:cNvPr>
          <p:cNvPicPr>
            <a:picLocks noGrp="1" noChangeAspect="1"/>
          </p:cNvPicPr>
          <p:nvPr>
            <p:ph idx="1"/>
          </p:nvPr>
        </p:nvPicPr>
        <p:blipFill>
          <a:blip r:embed="rId4"/>
          <a:stretch>
            <a:fillRect/>
          </a:stretch>
        </p:blipFill>
        <p:spPr>
          <a:xfrm>
            <a:off x="734846" y="731520"/>
            <a:ext cx="6267588" cy="3506183"/>
          </a:xfrm>
          <a:prstGeom prst="roundRect">
            <a:avLst>
              <a:gd name="adj" fmla="val 1858"/>
            </a:avLst>
          </a:prstGeom>
          <a:effectLst>
            <a:outerShdw blurRad="50800" dist="50800" dir="5400000" algn="tl" rotWithShape="0">
              <a:srgbClr val="000000">
                <a:alpha val="43000"/>
              </a:srgbClr>
            </a:outerShdw>
          </a:effectLst>
        </p:spPr>
      </p:pic>
      <p:sp>
        <p:nvSpPr>
          <p:cNvPr id="18" name="Rectangle 17">
            <a:extLst>
              <a:ext uri="{FF2B5EF4-FFF2-40B4-BE49-F238E27FC236}">
                <a16:creationId xmlns:a16="http://schemas.microsoft.com/office/drawing/2014/main" id="{C5DDC647-9031-4B8C-B212-04560303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6" descr="Graphical user interface, text, application, email&#10;&#10;Description automatically generated">
            <a:extLst>
              <a:ext uri="{FF2B5EF4-FFF2-40B4-BE49-F238E27FC236}">
                <a16:creationId xmlns:a16="http://schemas.microsoft.com/office/drawing/2014/main" id="{BA4D9873-91E1-4110-86D8-61D3E0450504}"/>
              </a:ext>
            </a:extLst>
          </p:cNvPr>
          <p:cNvPicPr>
            <a:picLocks noChangeAspect="1"/>
          </p:cNvPicPr>
          <p:nvPr/>
        </p:nvPicPr>
        <p:blipFill>
          <a:blip r:embed="rId5"/>
          <a:stretch>
            <a:fillRect/>
          </a:stretch>
        </p:blipFill>
        <p:spPr>
          <a:xfrm>
            <a:off x="7263245" y="946473"/>
            <a:ext cx="4293871" cy="3974805"/>
          </a:xfrm>
          <a:prstGeom prst="rect">
            <a:avLst/>
          </a:prstGeom>
        </p:spPr>
      </p:pic>
      <p:sp>
        <p:nvSpPr>
          <p:cNvPr id="8" name="TextBox 7">
            <a:extLst>
              <a:ext uri="{FF2B5EF4-FFF2-40B4-BE49-F238E27FC236}">
                <a16:creationId xmlns:a16="http://schemas.microsoft.com/office/drawing/2014/main" id="{08D21D4F-585A-435A-886F-73EAA362127E}"/>
              </a:ext>
            </a:extLst>
          </p:cNvPr>
          <p:cNvSpPr txBox="1"/>
          <p:nvPr/>
        </p:nvSpPr>
        <p:spPr>
          <a:xfrm>
            <a:off x="734846" y="5850082"/>
            <a:ext cx="6267588" cy="369332"/>
          </a:xfrm>
          <a:prstGeom prst="rect">
            <a:avLst/>
          </a:prstGeom>
          <a:noFill/>
        </p:spPr>
        <p:txBody>
          <a:bodyPr wrap="square" rtlCol="0">
            <a:spAutoFit/>
          </a:bodyPr>
          <a:lstStyle/>
          <a:p>
            <a:r>
              <a:rPr lang="en-US" dirty="0"/>
              <a:t>https://ciso.uw.edu/policy/uw-policies/</a:t>
            </a:r>
          </a:p>
        </p:txBody>
      </p:sp>
    </p:spTree>
    <p:extLst>
      <p:ext uri="{BB962C8B-B14F-4D97-AF65-F5344CB8AC3E}">
        <p14:creationId xmlns:p14="http://schemas.microsoft.com/office/powerpoint/2010/main" val="10305092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3EAEE-AE83-4D59-85A1-F308CD227796}"/>
              </a:ext>
            </a:extLst>
          </p:cNvPr>
          <p:cNvSpPr>
            <a:spLocks noGrp="1"/>
          </p:cNvSpPr>
          <p:nvPr>
            <p:ph type="title"/>
          </p:nvPr>
        </p:nvSpPr>
        <p:spPr>
          <a:xfrm>
            <a:off x="384933" y="973668"/>
            <a:ext cx="10390440" cy="714985"/>
          </a:xfrm>
        </p:spPr>
        <p:txBody>
          <a:bodyPr/>
          <a:lstStyle/>
          <a:p>
            <a:r>
              <a:rPr lang="en-US" sz="3200" dirty="0"/>
              <a:t>Where do I Start DETECTING </a:t>
            </a:r>
            <a:r>
              <a:rPr lang="en-US" sz="3200" dirty="0">
                <a:solidFill>
                  <a:schemeClr val="accent2">
                    <a:lumMod val="75000"/>
                  </a:schemeClr>
                </a:solidFill>
              </a:rPr>
              <a:t>BAD THINGS</a:t>
            </a:r>
            <a:r>
              <a:rPr lang="en-US" sz="3200" dirty="0"/>
              <a:t> AND DO I HAVE A PROCEDURES? </a:t>
            </a:r>
          </a:p>
        </p:txBody>
      </p:sp>
      <p:sp>
        <p:nvSpPr>
          <p:cNvPr id="6" name="TextBox 5">
            <a:extLst>
              <a:ext uri="{FF2B5EF4-FFF2-40B4-BE49-F238E27FC236}">
                <a16:creationId xmlns:a16="http://schemas.microsoft.com/office/drawing/2014/main" id="{E0D86DF6-FDF6-4236-8375-E362498260CA}"/>
              </a:ext>
            </a:extLst>
          </p:cNvPr>
          <p:cNvSpPr txBox="1"/>
          <p:nvPr/>
        </p:nvSpPr>
        <p:spPr>
          <a:xfrm>
            <a:off x="2150148" y="2257492"/>
            <a:ext cx="2982191" cy="369332"/>
          </a:xfrm>
          <a:prstGeom prst="rect">
            <a:avLst/>
          </a:prstGeom>
          <a:noFill/>
        </p:spPr>
        <p:txBody>
          <a:bodyPr wrap="square" rtlCol="0">
            <a:spAutoFit/>
          </a:bodyPr>
          <a:lstStyle/>
          <a:p>
            <a:r>
              <a:rPr lang="en-US" dirty="0"/>
              <a:t>https://bnb.silverday.de/</a:t>
            </a:r>
          </a:p>
        </p:txBody>
      </p:sp>
      <p:sp>
        <p:nvSpPr>
          <p:cNvPr id="3" name="TextBox 2">
            <a:extLst>
              <a:ext uri="{FF2B5EF4-FFF2-40B4-BE49-F238E27FC236}">
                <a16:creationId xmlns:a16="http://schemas.microsoft.com/office/drawing/2014/main" id="{FF680518-7108-4AFC-8CCE-C03415C334C4}"/>
              </a:ext>
            </a:extLst>
          </p:cNvPr>
          <p:cNvSpPr txBox="1"/>
          <p:nvPr/>
        </p:nvSpPr>
        <p:spPr>
          <a:xfrm>
            <a:off x="52377" y="2087759"/>
            <a:ext cx="199686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solidFill>
                  <a:schemeClr val="accent2">
                    <a:lumMod val="75000"/>
                  </a:schemeClr>
                </a:solidFill>
              </a:rPr>
              <a:t>Start the Conversation!</a:t>
            </a:r>
          </a:p>
        </p:txBody>
      </p:sp>
      <p:pic>
        <p:nvPicPr>
          <p:cNvPr id="9" name="Picture 9" descr="Graphical user interface, application&#10;&#10;Description automatically generated">
            <a:extLst>
              <a:ext uri="{FF2B5EF4-FFF2-40B4-BE49-F238E27FC236}">
                <a16:creationId xmlns:a16="http://schemas.microsoft.com/office/drawing/2014/main" id="{4B558756-0CD5-4E12-958F-CC09DE7CAEDC}"/>
              </a:ext>
            </a:extLst>
          </p:cNvPr>
          <p:cNvPicPr>
            <a:picLocks noChangeAspect="1"/>
          </p:cNvPicPr>
          <p:nvPr/>
        </p:nvPicPr>
        <p:blipFill>
          <a:blip r:embed="rId3"/>
          <a:stretch>
            <a:fillRect/>
          </a:stretch>
        </p:blipFill>
        <p:spPr>
          <a:xfrm>
            <a:off x="1748288" y="2747622"/>
            <a:ext cx="10794519" cy="4899585"/>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BDC6DBAE-D171-4361-8E61-E45E7C55C59A}"/>
              </a:ext>
            </a:extLst>
          </p:cNvPr>
          <p:cNvPicPr>
            <a:picLocks noChangeAspect="1"/>
          </p:cNvPicPr>
          <p:nvPr/>
        </p:nvPicPr>
        <p:blipFill>
          <a:blip r:embed="rId4"/>
          <a:stretch>
            <a:fillRect/>
          </a:stretch>
        </p:blipFill>
        <p:spPr>
          <a:xfrm>
            <a:off x="1718031" y="2745965"/>
            <a:ext cx="10478219" cy="4249692"/>
          </a:xfrm>
          <a:prstGeom prst="rect">
            <a:avLst/>
          </a:prstGeom>
        </p:spPr>
      </p:pic>
      <p:pic>
        <p:nvPicPr>
          <p:cNvPr id="5" name="Picture 4" descr="Letter&#10;&#10;Description automatically generated with low confidence">
            <a:extLst>
              <a:ext uri="{FF2B5EF4-FFF2-40B4-BE49-F238E27FC236}">
                <a16:creationId xmlns:a16="http://schemas.microsoft.com/office/drawing/2014/main" id="{0508F88A-9D3E-49BC-8375-E42CC9CC689C}"/>
              </a:ext>
            </a:extLst>
          </p:cNvPr>
          <p:cNvPicPr>
            <a:picLocks noChangeAspect="1"/>
          </p:cNvPicPr>
          <p:nvPr/>
        </p:nvPicPr>
        <p:blipFill>
          <a:blip r:embed="rId5"/>
          <a:stretch>
            <a:fillRect/>
          </a:stretch>
        </p:blipFill>
        <p:spPr>
          <a:xfrm rot="5400000">
            <a:off x="6521414" y="1316232"/>
            <a:ext cx="4975479" cy="6858000"/>
          </a:xfrm>
          <a:prstGeom prst="rect">
            <a:avLst/>
          </a:prstGeom>
        </p:spPr>
      </p:pic>
    </p:spTree>
    <p:extLst>
      <p:ext uri="{BB962C8B-B14F-4D97-AF65-F5344CB8AC3E}">
        <p14:creationId xmlns:p14="http://schemas.microsoft.com/office/powerpoint/2010/main" val="425782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0C04-0AE2-49DC-9CA0-5D23B1CF49F9}"/>
              </a:ext>
            </a:extLst>
          </p:cNvPr>
          <p:cNvSpPr>
            <a:spLocks noGrp="1"/>
          </p:cNvSpPr>
          <p:nvPr>
            <p:ph type="title"/>
          </p:nvPr>
        </p:nvSpPr>
        <p:spPr/>
        <p:txBody>
          <a:bodyPr/>
          <a:lstStyle/>
          <a:p>
            <a:r>
              <a:rPr lang="en-US" dirty="0"/>
              <a:t>Word Cloud Fun!</a:t>
            </a:r>
          </a:p>
        </p:txBody>
      </p:sp>
      <p:sp>
        <p:nvSpPr>
          <p:cNvPr id="4" name="TextBox 3">
            <a:extLst>
              <a:ext uri="{FF2B5EF4-FFF2-40B4-BE49-F238E27FC236}">
                <a16:creationId xmlns:a16="http://schemas.microsoft.com/office/drawing/2014/main" id="{CDC21EF2-83FF-4A87-9D0E-F53339360AC6}"/>
              </a:ext>
            </a:extLst>
          </p:cNvPr>
          <p:cNvSpPr txBox="1"/>
          <p:nvPr/>
        </p:nvSpPr>
        <p:spPr>
          <a:xfrm>
            <a:off x="1485901" y="2855118"/>
            <a:ext cx="692229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Like </a:t>
            </a:r>
            <a:r>
              <a:rPr lang="en-US" sz="2400" b="1" dirty="0">
                <a:solidFill>
                  <a:schemeClr val="accent2">
                    <a:lumMod val="75000"/>
                  </a:schemeClr>
                </a:solidFill>
              </a:rPr>
              <a:t>Detecting Bad Things!</a:t>
            </a:r>
          </a:p>
          <a:p>
            <a:endParaRPr lang="en-US" sz="2400" b="1" dirty="0">
              <a:solidFill>
                <a:schemeClr val="accent2">
                  <a:lumMod val="75000"/>
                </a:schemeClr>
              </a:solidFill>
            </a:endParaRPr>
          </a:p>
        </p:txBody>
      </p:sp>
      <p:sp>
        <p:nvSpPr>
          <p:cNvPr id="5" name="TextBox 4">
            <a:extLst>
              <a:ext uri="{FF2B5EF4-FFF2-40B4-BE49-F238E27FC236}">
                <a16:creationId xmlns:a16="http://schemas.microsoft.com/office/drawing/2014/main" id="{AEA9EE57-5AB5-4627-BB5F-ED1A39F653EC}"/>
              </a:ext>
            </a:extLst>
          </p:cNvPr>
          <p:cNvSpPr txBox="1"/>
          <p:nvPr/>
        </p:nvSpPr>
        <p:spPr>
          <a:xfrm>
            <a:off x="1485901" y="3343274"/>
            <a:ext cx="61245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Can you detect </a:t>
            </a:r>
            <a:r>
              <a:rPr lang="en-US" sz="2400" b="1" dirty="0">
                <a:solidFill>
                  <a:schemeClr val="accent2">
                    <a:lumMod val="75000"/>
                  </a:schemeClr>
                </a:solidFill>
                <a:ea typeface="+mn-lt"/>
                <a:cs typeface="+mn-lt"/>
              </a:rPr>
              <a:t>Bad Scams!</a:t>
            </a:r>
            <a:endParaRPr lang="en-US" sz="2400" dirty="0">
              <a:solidFill>
                <a:schemeClr val="accent2">
                  <a:lumMod val="75000"/>
                </a:schemeClr>
              </a:solidFill>
            </a:endParaRPr>
          </a:p>
        </p:txBody>
      </p:sp>
      <p:sp>
        <p:nvSpPr>
          <p:cNvPr id="6" name="TextBox 5">
            <a:extLst>
              <a:ext uri="{FF2B5EF4-FFF2-40B4-BE49-F238E27FC236}">
                <a16:creationId xmlns:a16="http://schemas.microsoft.com/office/drawing/2014/main" id="{652B2408-216A-48B9-BBB2-38E00D7FA521}"/>
              </a:ext>
            </a:extLst>
          </p:cNvPr>
          <p:cNvSpPr txBox="1"/>
          <p:nvPr/>
        </p:nvSpPr>
        <p:spPr>
          <a:xfrm>
            <a:off x="2594978" y="4401133"/>
            <a:ext cx="7324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dirty="0">
                <a:highlight>
                  <a:srgbClr val="FFFF00"/>
                </a:highlight>
                <a:hlinkClick r:id="rId3"/>
              </a:rPr>
              <a:t>PollEv.com/jessefmoore821</a:t>
            </a:r>
            <a:endParaRPr lang="en-US" sz="3600" dirty="0">
              <a:highlight>
                <a:srgbClr val="FFFF00"/>
              </a:highlight>
            </a:endParaRPr>
          </a:p>
        </p:txBody>
      </p:sp>
    </p:spTree>
    <p:extLst>
      <p:ext uri="{BB962C8B-B14F-4D97-AF65-F5344CB8AC3E}">
        <p14:creationId xmlns:p14="http://schemas.microsoft.com/office/powerpoint/2010/main" val="101430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7314B-707D-4D5A-B230-362C57D1C854}"/>
              </a:ext>
            </a:extLst>
          </p:cNvPr>
          <p:cNvSpPr>
            <a:spLocks noGrp="1"/>
          </p:cNvSpPr>
          <p:nvPr>
            <p:ph type="title"/>
          </p:nvPr>
        </p:nvSpPr>
        <p:spPr/>
        <p:txBody>
          <a:bodyPr/>
          <a:lstStyle/>
          <a:p>
            <a:r>
              <a:rPr lang="en-US" dirty="0"/>
              <a:t>Scams </a:t>
            </a:r>
            <a:r>
              <a:rPr lang="en-US" dirty="0" err="1"/>
              <a:t>Word_Cloud</a:t>
            </a:r>
            <a:r>
              <a:rPr lang="en-US" dirty="0"/>
              <a:t>…</a:t>
            </a:r>
          </a:p>
        </p:txBody>
      </p:sp>
      <p:pic>
        <p:nvPicPr>
          <p:cNvPr id="5" name="Content Placeholder 4">
            <a:extLst>
              <a:ext uri="{FF2B5EF4-FFF2-40B4-BE49-F238E27FC236}">
                <a16:creationId xmlns:a16="http://schemas.microsoft.com/office/drawing/2014/main" id="{7987C7AC-7830-479A-B8EC-56461E46ABD8}"/>
              </a:ext>
            </a:extLst>
          </p:cNvPr>
          <p:cNvPicPr>
            <a:picLocks noGrp="1" noChangeAspect="1"/>
          </p:cNvPicPr>
          <p:nvPr>
            <p:ph idx="1"/>
          </p:nvPr>
        </p:nvPicPr>
        <p:blipFill>
          <a:blip r:embed="rId3"/>
          <a:stretch>
            <a:fillRect/>
          </a:stretch>
        </p:blipFill>
        <p:spPr>
          <a:xfrm>
            <a:off x="0" y="1920240"/>
            <a:ext cx="12231193" cy="4937760"/>
          </a:xfrm>
        </p:spPr>
      </p:pic>
    </p:spTree>
    <p:extLst>
      <p:ext uri="{BB962C8B-B14F-4D97-AF65-F5344CB8AC3E}">
        <p14:creationId xmlns:p14="http://schemas.microsoft.com/office/powerpoint/2010/main" val="1258126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004BD4-DC5D-488A-B248-91F8DF76DB67}"/>
              </a:ext>
            </a:extLst>
          </p:cNvPr>
          <p:cNvSpPr txBox="1"/>
          <p:nvPr/>
        </p:nvSpPr>
        <p:spPr>
          <a:xfrm>
            <a:off x="1494317" y="796383"/>
            <a:ext cx="9059476" cy="923330"/>
          </a:xfrm>
          <a:prstGeom prst="rect">
            <a:avLst/>
          </a:prstGeom>
          <a:noFill/>
        </p:spPr>
        <p:txBody>
          <a:bodyPr wrap="square" lIns="91440" tIns="45720" rIns="91440" bIns="45720" rtlCol="0" anchor="t">
            <a:spAutoFit/>
          </a:bodyPr>
          <a:lstStyle/>
          <a:p>
            <a:pPr algn="ctr"/>
            <a:r>
              <a:rPr lang="en-US" sz="5400" dirty="0">
                <a:solidFill>
                  <a:schemeClr val="bg2"/>
                </a:solidFill>
                <a:latin typeface="+mj-lt"/>
                <a:ea typeface="+mj-ea"/>
                <a:cs typeface="+mj-cs"/>
              </a:rPr>
              <a:t>Detecting </a:t>
            </a:r>
            <a:r>
              <a:rPr lang="en-US" sz="5400" dirty="0">
                <a:solidFill>
                  <a:srgbClr val="FF0000"/>
                </a:solidFill>
                <a:latin typeface="+mj-lt"/>
                <a:ea typeface="+mj-ea"/>
                <a:cs typeface="+mj-cs"/>
              </a:rPr>
              <a:t>Bad things</a:t>
            </a:r>
            <a:r>
              <a:rPr lang="en-US" sz="5400" dirty="0">
                <a:solidFill>
                  <a:schemeClr val="bg2"/>
                </a:solidFill>
                <a:latin typeface="+mj-lt"/>
                <a:ea typeface="+mj-ea"/>
                <a:cs typeface="+mj-cs"/>
              </a:rPr>
              <a:t> </a:t>
            </a:r>
            <a:endParaRPr lang="en-US">
              <a:ea typeface="+mj-ea"/>
              <a:cs typeface="+mj-cs"/>
            </a:endParaRPr>
          </a:p>
        </p:txBody>
      </p:sp>
      <p:sp>
        <p:nvSpPr>
          <p:cNvPr id="6" name="Title 5">
            <a:extLst>
              <a:ext uri="{FF2B5EF4-FFF2-40B4-BE49-F238E27FC236}">
                <a16:creationId xmlns:a16="http://schemas.microsoft.com/office/drawing/2014/main" id="{FF013C36-0DF7-4B43-A4AD-C68F1DFF5362}"/>
              </a:ext>
            </a:extLst>
          </p:cNvPr>
          <p:cNvSpPr>
            <a:spLocks noGrp="1"/>
          </p:cNvSpPr>
          <p:nvPr>
            <p:ph type="ctrTitle"/>
          </p:nvPr>
        </p:nvSpPr>
        <p:spPr>
          <a:xfrm>
            <a:off x="1379158" y="2374860"/>
            <a:ext cx="8825658" cy="1058399"/>
          </a:xfrm>
        </p:spPr>
        <p:txBody>
          <a:bodyPr/>
          <a:lstStyle/>
          <a:p>
            <a:endParaRPr lang="en-US" dirty="0">
              <a:ea typeface="+mj-lt"/>
              <a:cs typeface="+mj-lt"/>
            </a:endParaRPr>
          </a:p>
          <a:p>
            <a:endParaRPr lang="en-US" dirty="0">
              <a:ea typeface="+mj-lt"/>
              <a:cs typeface="+mj-lt"/>
            </a:endParaRPr>
          </a:p>
          <a:p>
            <a:pPr algn="ctr"/>
            <a:r>
              <a:rPr lang="en-US" dirty="0"/>
              <a:t>On Windows!</a:t>
            </a:r>
          </a:p>
        </p:txBody>
      </p:sp>
    </p:spTree>
    <p:custDataLst>
      <p:tags r:id="rId1"/>
    </p:custDataLst>
    <p:extLst>
      <p:ext uri="{BB962C8B-B14F-4D97-AF65-F5344CB8AC3E}">
        <p14:creationId xmlns:p14="http://schemas.microsoft.com/office/powerpoint/2010/main" val="9990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7ED3217-7401-E24F-B0B2-97608709D44B}"/>
              </a:ext>
            </a:extLst>
          </p:cNvPr>
          <p:cNvSpPr>
            <a:spLocks noGrp="1"/>
          </p:cNvSpPr>
          <p:nvPr>
            <p:ph type="title"/>
          </p:nvPr>
        </p:nvSpPr>
        <p:spPr>
          <a:xfrm>
            <a:off x="5762296" y="692178"/>
            <a:ext cx="5428551" cy="1025069"/>
          </a:xfrm>
        </p:spPr>
        <p:txBody>
          <a:bodyPr vert="horz" lIns="91440" tIns="45720" rIns="91440" bIns="45720" rtlCol="0" anchor="b">
            <a:normAutofit/>
          </a:bodyPr>
          <a:lstStyle/>
          <a:p>
            <a:r>
              <a:rPr lang="en-US" sz="5400" b="0" i="0" kern="1200" dirty="0">
                <a:solidFill>
                  <a:srgbClr val="EBEBEB"/>
                </a:solidFill>
                <a:latin typeface="+mj-lt"/>
                <a:ea typeface="+mj-ea"/>
                <a:cs typeface="+mj-cs"/>
              </a:rPr>
              <a:t>Thank you!</a:t>
            </a:r>
          </a:p>
        </p:txBody>
      </p:sp>
      <p:sp>
        <p:nvSpPr>
          <p:cNvPr id="3" name="Content Placeholder 2">
            <a:extLst>
              <a:ext uri="{FF2B5EF4-FFF2-40B4-BE49-F238E27FC236}">
                <a16:creationId xmlns:a16="http://schemas.microsoft.com/office/drawing/2014/main" id="{0E94D7E9-2F70-8B4E-B68C-E81CDD449BC4}"/>
              </a:ext>
            </a:extLst>
          </p:cNvPr>
          <p:cNvSpPr>
            <a:spLocks noGrp="1"/>
          </p:cNvSpPr>
          <p:nvPr>
            <p:ph idx="1"/>
          </p:nvPr>
        </p:nvSpPr>
        <p:spPr>
          <a:xfrm>
            <a:off x="5985495" y="1709664"/>
            <a:ext cx="6364075" cy="534031"/>
          </a:xfrm>
        </p:spPr>
        <p:txBody>
          <a:bodyPr vert="horz" lIns="91440" tIns="45720" rIns="91440" bIns="45720" rtlCol="0" anchor="t">
            <a:normAutofit fontScale="62500" lnSpcReduction="20000"/>
          </a:bodyPr>
          <a:lstStyle/>
          <a:p>
            <a:pPr marL="0" indent="0">
              <a:buNone/>
            </a:pPr>
            <a:r>
              <a:rPr lang="en-US" b="0" i="0" kern="1200" cap="all" dirty="0">
                <a:solidFill>
                  <a:schemeClr val="accent1">
                    <a:lumMod val="60000"/>
                    <a:lumOff val="40000"/>
                  </a:schemeClr>
                </a:solidFill>
                <a:latin typeface="+mn-lt"/>
                <a:ea typeface="+mn-ea"/>
                <a:cs typeface="+mn-cs"/>
              </a:rPr>
              <a:t>Email</a:t>
            </a:r>
            <a:r>
              <a:rPr lang="en-US" cap="all" dirty="0">
                <a:solidFill>
                  <a:schemeClr val="accent1">
                    <a:lumMod val="60000"/>
                    <a:lumOff val="40000"/>
                  </a:schemeClr>
                </a:solidFill>
              </a:rPr>
              <a:t> with your questions about bad things!</a:t>
            </a:r>
          </a:p>
          <a:p>
            <a:pPr marL="0" indent="0">
              <a:buNone/>
            </a:pPr>
            <a:r>
              <a:rPr lang="en-US" b="0" i="0" kern="1200" cap="all" dirty="0">
                <a:solidFill>
                  <a:schemeClr val="accent1">
                    <a:lumMod val="60000"/>
                    <a:lumOff val="40000"/>
                  </a:schemeClr>
                </a:solidFill>
                <a:latin typeface="+mn-lt"/>
                <a:ea typeface="+mn-ea"/>
                <a:cs typeface="+mn-cs"/>
                <a:hlinkClick r:id="rId5"/>
              </a:rPr>
              <a:t>CISO@uw.edu</a:t>
            </a:r>
            <a:r>
              <a:rPr lang="en-US" b="0" i="0" kern="1200" cap="all" dirty="0">
                <a:solidFill>
                  <a:schemeClr val="accent1">
                    <a:lumMod val="60000"/>
                    <a:lumOff val="40000"/>
                  </a:schemeClr>
                </a:solidFill>
                <a:latin typeface="+mn-lt"/>
                <a:ea typeface="+mn-ea"/>
                <a:cs typeface="+mn-cs"/>
              </a:rPr>
              <a:t> OR </a:t>
            </a:r>
            <a:r>
              <a:rPr lang="en-US" b="0" i="0" kern="1200" cap="all" dirty="0">
                <a:solidFill>
                  <a:schemeClr val="accent1">
                    <a:lumMod val="60000"/>
                    <a:lumOff val="40000"/>
                  </a:schemeClr>
                </a:solidFill>
                <a:latin typeface="+mn-lt"/>
                <a:ea typeface="+mn-ea"/>
                <a:cs typeface="+mn-cs"/>
                <a:hlinkClick r:id="rId6"/>
              </a:rPr>
              <a:t>help@uw.edu</a:t>
            </a:r>
            <a:r>
              <a:rPr lang="en-US" b="0" i="0" kern="1200" cap="all" dirty="0">
                <a:solidFill>
                  <a:schemeClr val="accent1">
                    <a:lumMod val="60000"/>
                    <a:lumOff val="40000"/>
                  </a:schemeClr>
                </a:solidFill>
                <a:latin typeface="+mn-lt"/>
                <a:ea typeface="+mn-ea"/>
                <a:cs typeface="+mn-cs"/>
              </a:rPr>
              <a:t> </a:t>
            </a:r>
          </a:p>
        </p:txBody>
      </p:sp>
      <p:grpSp>
        <p:nvGrpSpPr>
          <p:cNvPr id="16" name="Group 15">
            <a:extLst>
              <a:ext uri="{FF2B5EF4-FFF2-40B4-BE49-F238E27FC236}">
                <a16:creationId xmlns:a16="http://schemas.microsoft.com/office/drawing/2014/main" id="{F41F5BDA-0140-462B-933C-538752EEAD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23335" y="396836"/>
            <a:ext cx="4992157" cy="6058999"/>
            <a:chOff x="6776508" y="396836"/>
            <a:chExt cx="4992157" cy="6058999"/>
          </a:xfrm>
        </p:grpSpPr>
        <p:sp>
          <p:nvSpPr>
            <p:cNvPr id="17" name="Rectangle 16">
              <a:extLst>
                <a:ext uri="{FF2B5EF4-FFF2-40B4-BE49-F238E27FC236}">
                  <a16:creationId xmlns:a16="http://schemas.microsoft.com/office/drawing/2014/main" id="{28AE763C-C631-453B-A3A7-09499D0DB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C0C2E541-1E75-440D-A59A-C2B3AB867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4436158"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481FF14D-53DC-4EA3-8425-26F1B0F08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5347266"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4" name="Picture 3">
            <a:extLst>
              <a:ext uri="{FF2B5EF4-FFF2-40B4-BE49-F238E27FC236}">
                <a16:creationId xmlns:a16="http://schemas.microsoft.com/office/drawing/2014/main" id="{797F6577-4279-42CF-83B3-50768B356303}"/>
              </a:ext>
            </a:extLst>
          </p:cNvPr>
          <p:cNvPicPr>
            <a:picLocks noChangeAspect="1"/>
          </p:cNvPicPr>
          <p:nvPr/>
        </p:nvPicPr>
        <p:blipFill>
          <a:blip r:embed="rId7"/>
          <a:stretch>
            <a:fillRect/>
          </a:stretch>
        </p:blipFill>
        <p:spPr>
          <a:xfrm>
            <a:off x="5883853" y="2666154"/>
            <a:ext cx="4962574" cy="3218967"/>
          </a:xfrm>
          <a:prstGeom prst="rect">
            <a:avLst/>
          </a:prstGeom>
        </p:spPr>
      </p:pic>
      <p:sp>
        <p:nvSpPr>
          <p:cNvPr id="5" name="TextBox 4">
            <a:extLst>
              <a:ext uri="{FF2B5EF4-FFF2-40B4-BE49-F238E27FC236}">
                <a16:creationId xmlns:a16="http://schemas.microsoft.com/office/drawing/2014/main" id="{20E74C5A-4A68-4BD9-8F05-3CC800C6DDBE}"/>
              </a:ext>
            </a:extLst>
          </p:cNvPr>
          <p:cNvSpPr txBox="1"/>
          <p:nvPr/>
        </p:nvSpPr>
        <p:spPr>
          <a:xfrm>
            <a:off x="-47751" y="1004657"/>
            <a:ext cx="5222775" cy="400110"/>
          </a:xfrm>
          <a:prstGeom prst="rect">
            <a:avLst/>
          </a:prstGeom>
          <a:noFill/>
        </p:spPr>
        <p:txBody>
          <a:bodyPr wrap="square" lIns="91440" tIns="45720" rIns="91440" bIns="45720" rtlCol="0" anchor="t">
            <a:spAutoFit/>
          </a:bodyPr>
          <a:lstStyle/>
          <a:p>
            <a:r>
              <a:rPr lang="en-US" sz="2000" dirty="0"/>
              <a:t>This was just the tip of the iceberg today!</a:t>
            </a:r>
          </a:p>
        </p:txBody>
      </p:sp>
      <p:pic>
        <p:nvPicPr>
          <p:cNvPr id="7" name="Picture 6">
            <a:extLst>
              <a:ext uri="{FF2B5EF4-FFF2-40B4-BE49-F238E27FC236}">
                <a16:creationId xmlns:a16="http://schemas.microsoft.com/office/drawing/2014/main" id="{41BA5932-0C3D-468B-A3E4-70158D370ED8}"/>
              </a:ext>
            </a:extLst>
          </p:cNvPr>
          <p:cNvPicPr>
            <a:picLocks noChangeAspect="1"/>
          </p:cNvPicPr>
          <p:nvPr/>
        </p:nvPicPr>
        <p:blipFill>
          <a:blip r:embed="rId8"/>
          <a:stretch>
            <a:fillRect/>
          </a:stretch>
        </p:blipFill>
        <p:spPr>
          <a:xfrm>
            <a:off x="677686" y="1796701"/>
            <a:ext cx="3771900" cy="4267200"/>
          </a:xfrm>
          <a:prstGeom prst="rect">
            <a:avLst/>
          </a:prstGeom>
        </p:spPr>
      </p:pic>
    </p:spTree>
    <p:custDataLst>
      <p:tags r:id="rId1"/>
    </p:custDataLst>
    <p:extLst>
      <p:ext uri="{BB962C8B-B14F-4D97-AF65-F5344CB8AC3E}">
        <p14:creationId xmlns:p14="http://schemas.microsoft.com/office/powerpoint/2010/main" val="349750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7" descr="Graphical user interface, application, Teams&#10;&#10;Description automatically generated">
            <a:extLst>
              <a:ext uri="{FF2B5EF4-FFF2-40B4-BE49-F238E27FC236}">
                <a16:creationId xmlns:a16="http://schemas.microsoft.com/office/drawing/2014/main" id="{5C92B955-BF8D-447E-B24D-E3AAB1321256}"/>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
        <p:nvSpPr>
          <p:cNvPr id="5" name="TextBox 4">
            <a:extLst>
              <a:ext uri="{FF2B5EF4-FFF2-40B4-BE49-F238E27FC236}">
                <a16:creationId xmlns:a16="http://schemas.microsoft.com/office/drawing/2014/main" id="{D840BF9F-0D8E-4CA0-B577-33AE64231831}"/>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9E0A9214-69E0-46B4-BCB2-64E3DF499EB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AA78E5F5-F122-4ADF-A38F-0C03C8A7C1F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074642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33E8-7BFD-4278-A75F-74FC8092ADD7}"/>
              </a:ext>
            </a:extLst>
          </p:cNvPr>
          <p:cNvSpPr>
            <a:spLocks noGrp="1"/>
          </p:cNvSpPr>
          <p:nvPr>
            <p:ph type="title"/>
          </p:nvPr>
        </p:nvSpPr>
        <p:spPr>
          <a:xfrm>
            <a:off x="1154954" y="973668"/>
            <a:ext cx="9594850" cy="742682"/>
          </a:xfrm>
        </p:spPr>
        <p:txBody>
          <a:bodyPr/>
          <a:lstStyle/>
          <a:p>
            <a:br>
              <a:rPr lang="en-US" b="1" dirty="0">
                <a:ea typeface="+mj-lt"/>
                <a:cs typeface="+mj-lt"/>
              </a:rPr>
            </a:br>
            <a:br>
              <a:rPr lang="en-US" b="1" dirty="0">
                <a:ea typeface="+mj-lt"/>
                <a:cs typeface="+mj-lt"/>
              </a:rPr>
            </a:br>
            <a:r>
              <a:rPr lang="en-US" b="1" dirty="0">
                <a:ea typeface="+mj-lt"/>
                <a:cs typeface="+mj-lt"/>
              </a:rPr>
              <a:t>Check out CISO training resources</a:t>
            </a:r>
            <a:endParaRPr lang="en-US" dirty="0"/>
          </a:p>
          <a:p>
            <a:br>
              <a:rPr lang="en-US" dirty="0"/>
            </a:br>
            <a:endParaRPr lang="en-US" dirty="0"/>
          </a:p>
        </p:txBody>
      </p:sp>
      <p:sp>
        <p:nvSpPr>
          <p:cNvPr id="3" name="Content Placeholder 2">
            <a:extLst>
              <a:ext uri="{FF2B5EF4-FFF2-40B4-BE49-F238E27FC236}">
                <a16:creationId xmlns:a16="http://schemas.microsoft.com/office/drawing/2014/main" id="{2EA97D22-796A-4B12-A254-4E9BBAEB6A8B}"/>
              </a:ext>
            </a:extLst>
          </p:cNvPr>
          <p:cNvSpPr>
            <a:spLocks noGrp="1"/>
          </p:cNvSpPr>
          <p:nvPr>
            <p:ph idx="1"/>
          </p:nvPr>
        </p:nvSpPr>
        <p:spPr>
          <a:xfrm>
            <a:off x="1154954" y="2603500"/>
            <a:ext cx="8825659" cy="737394"/>
          </a:xfrm>
        </p:spPr>
        <p:txBody>
          <a:bodyPr vert="horz" lIns="91440" tIns="45720" rIns="91440" bIns="45720" rtlCol="0" anchor="t">
            <a:normAutofit/>
          </a:bodyPr>
          <a:lstStyle/>
          <a:p>
            <a:r>
              <a:rPr lang="en-US" dirty="0">
                <a:ea typeface="+mn-lt"/>
                <a:cs typeface="+mn-lt"/>
              </a:rPr>
              <a:t>The Office of the CISO has produced and accumulated materials to educate you on cybersecurity. They’re both awesome and free!</a:t>
            </a:r>
            <a:endParaRPr lang="en-US" dirty="0"/>
          </a:p>
        </p:txBody>
      </p:sp>
      <p:sp>
        <p:nvSpPr>
          <p:cNvPr id="5" name="TextBox 4">
            <a:extLst>
              <a:ext uri="{FF2B5EF4-FFF2-40B4-BE49-F238E27FC236}">
                <a16:creationId xmlns:a16="http://schemas.microsoft.com/office/drawing/2014/main" id="{44250803-A31D-4DBD-B85F-DB2832A460D6}"/>
              </a:ext>
            </a:extLst>
          </p:cNvPr>
          <p:cNvSpPr txBox="1"/>
          <p:nvPr/>
        </p:nvSpPr>
        <p:spPr>
          <a:xfrm>
            <a:off x="1259682" y="3498055"/>
            <a:ext cx="837485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Online training: </a:t>
            </a:r>
            <a:br>
              <a:rPr lang="en-US" dirty="0">
                <a:ea typeface="+mn-lt"/>
                <a:cs typeface="+mn-lt"/>
              </a:rPr>
            </a:br>
            <a:r>
              <a:rPr lang="en-US" dirty="0">
                <a:ea typeface="+mn-lt"/>
                <a:cs typeface="+mn-lt"/>
                <a:hlinkClick r:id="rId2"/>
              </a:rPr>
              <a:t>https://ciso.uw.edu/education/online-training/</a:t>
            </a:r>
            <a:endParaRPr lang="en-US"/>
          </a:p>
          <a:p>
            <a:pPr marL="285750" indent="-285750">
              <a:buFont typeface="Arial"/>
              <a:buChar char="•"/>
            </a:pPr>
            <a:r>
              <a:rPr lang="en-US" dirty="0">
                <a:ea typeface="+mn-lt"/>
                <a:cs typeface="+mn-lt"/>
              </a:rPr>
              <a:t>Risk Advisories and Best Practices:</a:t>
            </a:r>
            <a:br>
              <a:rPr lang="en-US" dirty="0">
                <a:ea typeface="+mn-lt"/>
                <a:cs typeface="+mn-lt"/>
              </a:rPr>
            </a:br>
            <a:r>
              <a:rPr lang="en-US" dirty="0">
                <a:ea typeface="+mn-lt"/>
                <a:cs typeface="+mn-lt"/>
                <a:hlinkClick r:id="rId3"/>
              </a:rPr>
              <a:t>https://ciso.uw.edu/education/risk-advisories/</a:t>
            </a:r>
            <a:endParaRPr lang="en-US"/>
          </a:p>
          <a:p>
            <a:pPr marL="285750" indent="-285750">
              <a:buFont typeface="Arial"/>
              <a:buChar char="•"/>
            </a:pPr>
            <a:r>
              <a:rPr lang="en-US" dirty="0">
                <a:ea typeface="+mn-lt"/>
                <a:cs typeface="+mn-lt"/>
              </a:rPr>
              <a:t>Infographics:</a:t>
            </a:r>
            <a:br>
              <a:rPr lang="en-US" dirty="0">
                <a:ea typeface="+mn-lt"/>
                <a:cs typeface="+mn-lt"/>
              </a:rPr>
            </a:br>
            <a:r>
              <a:rPr lang="en-US" dirty="0">
                <a:ea typeface="+mn-lt"/>
                <a:cs typeface="+mn-lt"/>
                <a:hlinkClick r:id="rId4"/>
              </a:rPr>
              <a:t>https://ciso.uw.edu/education/infographics/</a:t>
            </a:r>
            <a:endParaRPr lang="en-US"/>
          </a:p>
          <a:p>
            <a:endParaRPr lang="en-US" dirty="0">
              <a:ea typeface="+mn-lt"/>
              <a:cs typeface="+mn-lt"/>
            </a:endParaRPr>
          </a:p>
          <a:p>
            <a:endParaRPr lang="en-US" dirty="0"/>
          </a:p>
          <a:p>
            <a:br>
              <a:rPr lang="en-US" dirty="0"/>
            </a:br>
            <a:endParaRPr lang="en-US" dirty="0"/>
          </a:p>
        </p:txBody>
      </p:sp>
      <p:sp>
        <p:nvSpPr>
          <p:cNvPr id="7" name="TextBox 6">
            <a:extLst>
              <a:ext uri="{FF2B5EF4-FFF2-40B4-BE49-F238E27FC236}">
                <a16:creationId xmlns:a16="http://schemas.microsoft.com/office/drawing/2014/main" id="{C9D05AE9-9850-4B2A-9F2F-FA9E9AA48CCC}"/>
              </a:ext>
            </a:extLst>
          </p:cNvPr>
          <p:cNvSpPr txBox="1"/>
          <p:nvPr/>
        </p:nvSpPr>
        <p:spPr>
          <a:xfrm>
            <a:off x="1259681" y="5569743"/>
            <a:ext cx="58150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And much, much more.</a:t>
            </a:r>
          </a:p>
        </p:txBody>
      </p:sp>
    </p:spTree>
    <p:extLst>
      <p:ext uri="{BB962C8B-B14F-4D97-AF65-F5344CB8AC3E}">
        <p14:creationId xmlns:p14="http://schemas.microsoft.com/office/powerpoint/2010/main" val="242528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3BD6-34E4-476C-B385-090D86677B29}"/>
              </a:ext>
            </a:extLst>
          </p:cNvPr>
          <p:cNvSpPr>
            <a:spLocks noGrp="1"/>
          </p:cNvSpPr>
          <p:nvPr>
            <p:ph type="title"/>
          </p:nvPr>
        </p:nvSpPr>
        <p:spPr/>
        <p:txBody>
          <a:bodyPr/>
          <a:lstStyle/>
          <a:p>
            <a:br>
              <a:rPr lang="en-US" b="1" dirty="0">
                <a:ea typeface="+mj-lt"/>
                <a:cs typeface="+mj-lt"/>
              </a:rPr>
            </a:br>
            <a:br>
              <a:rPr lang="en-US" b="1" dirty="0">
                <a:ea typeface="+mj-lt"/>
                <a:cs typeface="+mj-lt"/>
              </a:rPr>
            </a:br>
            <a:r>
              <a:rPr lang="en-US" b="1" dirty="0">
                <a:ea typeface="+mj-lt"/>
                <a:cs typeface="+mj-lt"/>
              </a:rPr>
              <a:t>Become a security advocate</a:t>
            </a:r>
            <a:endParaRPr lang="en-US" dirty="0"/>
          </a:p>
          <a:p>
            <a:br>
              <a:rPr lang="en-US" dirty="0"/>
            </a:br>
            <a:endParaRPr lang="en-US" dirty="0"/>
          </a:p>
        </p:txBody>
      </p:sp>
      <p:sp>
        <p:nvSpPr>
          <p:cNvPr id="3" name="Content Placeholder 2">
            <a:extLst>
              <a:ext uri="{FF2B5EF4-FFF2-40B4-BE49-F238E27FC236}">
                <a16:creationId xmlns:a16="http://schemas.microsoft.com/office/drawing/2014/main" id="{6250E3BF-B0B9-4F90-8FA2-A83B80585318}"/>
              </a:ext>
            </a:extLst>
          </p:cNvPr>
          <p:cNvSpPr>
            <a:spLocks noGrp="1"/>
          </p:cNvSpPr>
          <p:nvPr>
            <p:ph idx="1"/>
          </p:nvPr>
        </p:nvSpPr>
        <p:spPr>
          <a:xfrm>
            <a:off x="1154954" y="2603500"/>
            <a:ext cx="8825659" cy="1451769"/>
          </a:xfrm>
        </p:spPr>
        <p:txBody>
          <a:bodyPr vert="horz" lIns="91440" tIns="45720" rIns="91440" bIns="45720" rtlCol="0" anchor="t">
            <a:normAutofit/>
          </a:bodyPr>
          <a:lstStyle/>
          <a:p>
            <a:r>
              <a:rPr lang="en-US" dirty="0">
                <a:ea typeface="+mn-lt"/>
                <a:cs typeface="+mn-lt"/>
              </a:rPr>
              <a:t>A Community of Practice for people with an interest in learning about and promoting a culture of cybersecurity throughout the UW</a:t>
            </a:r>
            <a:br>
              <a:rPr lang="en-US" dirty="0"/>
            </a:br>
            <a:endParaRPr lang="en-US"/>
          </a:p>
        </p:txBody>
      </p:sp>
      <p:sp>
        <p:nvSpPr>
          <p:cNvPr id="4" name="TextBox 3">
            <a:extLst>
              <a:ext uri="{FF2B5EF4-FFF2-40B4-BE49-F238E27FC236}">
                <a16:creationId xmlns:a16="http://schemas.microsoft.com/office/drawing/2014/main" id="{735B5361-EC49-41C5-A6AF-148E6A31D2D4}"/>
              </a:ext>
            </a:extLst>
          </p:cNvPr>
          <p:cNvSpPr txBox="1"/>
          <p:nvPr/>
        </p:nvSpPr>
        <p:spPr>
          <a:xfrm>
            <a:off x="1295401" y="3200399"/>
            <a:ext cx="8886822" cy="1200329"/>
          </a:xfrm>
          <a:prstGeom prst="rect">
            <a:avLst/>
          </a:prstGeom>
          <a:noFill/>
          <a:ln>
            <a:solidFill>
              <a:schemeClr val="accent6"/>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Work with the Office of the CISO to develop and promote best practices and awareness</a:t>
            </a:r>
            <a:endParaRPr lang="en-US" dirty="0"/>
          </a:p>
          <a:p>
            <a:pPr marL="285750" indent="-285750">
              <a:buFont typeface="Arial"/>
              <a:buChar char="•"/>
            </a:pPr>
            <a:r>
              <a:rPr lang="en-US" dirty="0">
                <a:ea typeface="+mn-lt"/>
                <a:cs typeface="+mn-lt"/>
              </a:rPr>
              <a:t>Build relationships, exchange information, collaborate, share expertise, and help us all reduce risk</a:t>
            </a:r>
            <a:endParaRPr lang="en-US" dirty="0"/>
          </a:p>
        </p:txBody>
      </p:sp>
      <p:sp>
        <p:nvSpPr>
          <p:cNvPr id="5" name="TextBox 4">
            <a:extLst>
              <a:ext uri="{FF2B5EF4-FFF2-40B4-BE49-F238E27FC236}">
                <a16:creationId xmlns:a16="http://schemas.microsoft.com/office/drawing/2014/main" id="{98670F4E-A622-4287-938D-6629F8A9A8F9}"/>
              </a:ext>
            </a:extLst>
          </p:cNvPr>
          <p:cNvSpPr txBox="1"/>
          <p:nvPr/>
        </p:nvSpPr>
        <p:spPr>
          <a:xfrm>
            <a:off x="1295400" y="4795837"/>
            <a:ext cx="88868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ighlight>
                  <a:srgbClr val="FFFF00"/>
                </a:highlight>
              </a:rPr>
              <a:t>Email</a:t>
            </a:r>
            <a:r>
              <a:rPr lang="en-US" b="1" dirty="0">
                <a:highlight>
                  <a:srgbClr val="FFFF00"/>
                </a:highlight>
              </a:rPr>
              <a:t> ciso@uw.edu</a:t>
            </a:r>
            <a:r>
              <a:rPr lang="en-US" dirty="0">
                <a:highlight>
                  <a:srgbClr val="FFFF00"/>
                </a:highlight>
              </a:rPr>
              <a:t> with "</a:t>
            </a:r>
            <a:r>
              <a:rPr lang="en-US" b="1" dirty="0">
                <a:highlight>
                  <a:srgbClr val="FFFF00"/>
                </a:highlight>
              </a:rPr>
              <a:t>Advocates</a:t>
            </a:r>
            <a:r>
              <a:rPr lang="en-US" dirty="0">
                <a:highlight>
                  <a:srgbClr val="FFFF00"/>
                </a:highlight>
              </a:rPr>
              <a:t>" in the subject line.</a:t>
            </a:r>
            <a:endParaRPr lang="en-US" dirty="0"/>
          </a:p>
        </p:txBody>
      </p:sp>
    </p:spTree>
    <p:extLst>
      <p:ext uri="{BB962C8B-B14F-4D97-AF65-F5344CB8AC3E}">
        <p14:creationId xmlns:p14="http://schemas.microsoft.com/office/powerpoint/2010/main" val="2570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08E8-F796-4FFD-842A-8AD8E04DBE96}"/>
              </a:ext>
            </a:extLst>
          </p:cNvPr>
          <p:cNvSpPr>
            <a:spLocks noGrp="1"/>
          </p:cNvSpPr>
          <p:nvPr>
            <p:ph type="title"/>
          </p:nvPr>
        </p:nvSpPr>
        <p:spPr>
          <a:xfrm>
            <a:off x="452486" y="973668"/>
            <a:ext cx="11523662" cy="742682"/>
          </a:xfrm>
        </p:spPr>
        <p:txBody>
          <a:bodyPr/>
          <a:lstStyle/>
          <a:p>
            <a:br>
              <a:rPr lang="en-US" b="1" dirty="0">
                <a:ea typeface="+mj-lt"/>
                <a:cs typeface="+mj-lt"/>
              </a:rPr>
            </a:br>
            <a:br>
              <a:rPr lang="en-US" b="1" dirty="0">
                <a:ea typeface="+mj-lt"/>
                <a:cs typeface="+mj-lt"/>
              </a:rPr>
            </a:br>
            <a:r>
              <a:rPr lang="en-US" b="1" dirty="0">
                <a:ea typeface="+mj-lt"/>
                <a:cs typeface="+mj-lt"/>
              </a:rPr>
              <a:t>Subscribe to CISO’s weekly cyber intelligence report</a:t>
            </a:r>
            <a:endParaRPr lang="en-US" dirty="0"/>
          </a:p>
          <a:p>
            <a:br>
              <a:rPr lang="en-US" dirty="0"/>
            </a:br>
            <a:endParaRPr lang="en-US" dirty="0"/>
          </a:p>
        </p:txBody>
      </p:sp>
      <p:pic>
        <p:nvPicPr>
          <p:cNvPr id="4" name="Picture 4" descr="Text, letter&#10;&#10;Description automatically generated">
            <a:extLst>
              <a:ext uri="{FF2B5EF4-FFF2-40B4-BE49-F238E27FC236}">
                <a16:creationId xmlns:a16="http://schemas.microsoft.com/office/drawing/2014/main" id="{66006F75-D0E3-43C2-8334-F1071874E245}"/>
              </a:ext>
            </a:extLst>
          </p:cNvPr>
          <p:cNvPicPr>
            <a:picLocks noGrp="1" noChangeAspect="1"/>
          </p:cNvPicPr>
          <p:nvPr>
            <p:ph idx="1"/>
          </p:nvPr>
        </p:nvPicPr>
        <p:blipFill>
          <a:blip r:embed="rId2"/>
          <a:stretch>
            <a:fillRect/>
          </a:stretch>
        </p:blipFill>
        <p:spPr>
          <a:xfrm>
            <a:off x="381421" y="2428081"/>
            <a:ext cx="3145631" cy="4112418"/>
          </a:xfrm>
        </p:spPr>
      </p:pic>
      <p:sp>
        <p:nvSpPr>
          <p:cNvPr id="5" name="TextBox 4">
            <a:extLst>
              <a:ext uri="{FF2B5EF4-FFF2-40B4-BE49-F238E27FC236}">
                <a16:creationId xmlns:a16="http://schemas.microsoft.com/office/drawing/2014/main" id="{EFEA1FEE-A345-449F-AED6-6983C411DE61}"/>
              </a:ext>
            </a:extLst>
          </p:cNvPr>
          <p:cNvSpPr txBox="1"/>
          <p:nvPr/>
        </p:nvSpPr>
        <p:spPr>
          <a:xfrm>
            <a:off x="3712369" y="2700337"/>
            <a:ext cx="7743822" cy="15249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Provides UW risk management decision makers with </a:t>
            </a:r>
            <a:r>
              <a:rPr lang="en-US" i="1" dirty="0">
                <a:ea typeface="+mn-lt"/>
                <a:cs typeface="+mn-lt"/>
              </a:rPr>
              <a:t>curated and distilled</a:t>
            </a:r>
            <a:r>
              <a:rPr lang="en-US" dirty="0">
                <a:ea typeface="+mn-lt"/>
                <a:cs typeface="+mn-lt"/>
              </a:rPr>
              <a:t> intelligence related to UW information security assets, threats, and vulnerabilities.</a:t>
            </a:r>
            <a:endParaRPr lang="en-US" dirty="0"/>
          </a:p>
          <a:p>
            <a:br>
              <a:rPr lang="en-US" dirty="0"/>
            </a:br>
            <a:endParaRPr lang="en-US" dirty="0"/>
          </a:p>
        </p:txBody>
      </p:sp>
      <p:sp>
        <p:nvSpPr>
          <p:cNvPr id="6" name="TextBox 5">
            <a:extLst>
              <a:ext uri="{FF2B5EF4-FFF2-40B4-BE49-F238E27FC236}">
                <a16:creationId xmlns:a16="http://schemas.microsoft.com/office/drawing/2014/main" id="{8C1C88B3-4B12-4FB9-8BD1-FF53E50B1505}"/>
              </a:ext>
            </a:extLst>
          </p:cNvPr>
          <p:cNvSpPr txBox="1"/>
          <p:nvPr/>
        </p:nvSpPr>
        <p:spPr>
          <a:xfrm>
            <a:off x="3652838" y="4295775"/>
            <a:ext cx="78986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ighlight>
                  <a:srgbClr val="FFFF00"/>
                </a:highlight>
                <a:ea typeface="+mn-lt"/>
                <a:cs typeface="+mn-lt"/>
              </a:rPr>
              <a:t>Email</a:t>
            </a:r>
            <a:r>
              <a:rPr lang="en-US" b="1" dirty="0">
                <a:highlight>
                  <a:srgbClr val="FFFF00"/>
                </a:highlight>
                <a:ea typeface="+mn-lt"/>
                <a:cs typeface="+mn-lt"/>
              </a:rPr>
              <a:t> ciso@uw.edu</a:t>
            </a:r>
            <a:r>
              <a:rPr lang="en-US" dirty="0">
                <a:highlight>
                  <a:srgbClr val="FFFF00"/>
                </a:highlight>
                <a:ea typeface="+mn-lt"/>
                <a:cs typeface="+mn-lt"/>
              </a:rPr>
              <a:t> with "</a:t>
            </a:r>
            <a:r>
              <a:rPr lang="en-US" b="1" dirty="0">
                <a:highlight>
                  <a:srgbClr val="FFFF00"/>
                </a:highlight>
                <a:ea typeface="+mn-lt"/>
                <a:cs typeface="+mn-lt"/>
              </a:rPr>
              <a:t>Cyber Intelligence Report</a:t>
            </a:r>
            <a:r>
              <a:rPr lang="en-US" dirty="0">
                <a:highlight>
                  <a:srgbClr val="FFFF00"/>
                </a:highlight>
                <a:ea typeface="+mn-lt"/>
                <a:cs typeface="+mn-lt"/>
              </a:rPr>
              <a:t>" in the subject line.</a:t>
            </a:r>
            <a:endParaRPr lang="en-US">
              <a:highlight>
                <a:srgbClr val="FFFF00"/>
              </a:highlight>
            </a:endParaRPr>
          </a:p>
        </p:txBody>
      </p:sp>
    </p:spTree>
    <p:extLst>
      <p:ext uri="{BB962C8B-B14F-4D97-AF65-F5344CB8AC3E}">
        <p14:creationId xmlns:p14="http://schemas.microsoft.com/office/powerpoint/2010/main" val="426700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83305" y="2508996"/>
            <a:ext cx="8197114" cy="4050300"/>
          </a:xfrm>
        </p:spPr>
        <p:txBody>
          <a:bodyPr anchor="t"/>
          <a:lstStyle/>
          <a:p>
            <a:endParaRPr lang="en-US" dirty="0">
              <a:solidFill>
                <a:schemeClr val="tx2">
                  <a:lumMod val="60000"/>
                  <a:lumOff val="40000"/>
                </a:schemeClr>
              </a:solidFill>
              <a:ea typeface="Open Sans"/>
            </a:endParaRPr>
          </a:p>
          <a:p>
            <a:r>
              <a:rPr lang="en-US" u="sng" dirty="0">
                <a:solidFill>
                  <a:schemeClr val="tx2">
                    <a:lumMod val="60000"/>
                    <a:lumOff val="40000"/>
                  </a:schemeClr>
                </a:solidFill>
              </a:rPr>
              <a:t>Do not </a:t>
            </a:r>
            <a:r>
              <a:rPr lang="en-US" dirty="0">
                <a:solidFill>
                  <a:schemeClr val="tx2">
                    <a:lumMod val="60000"/>
                    <a:lumOff val="40000"/>
                  </a:schemeClr>
                </a:solidFill>
              </a:rPr>
              <a:t>use these tactics/techniques presented for evil.</a:t>
            </a:r>
          </a:p>
        </p:txBody>
      </p:sp>
      <p:sp>
        <p:nvSpPr>
          <p:cNvPr id="3" name="Text Placeholder 2"/>
          <p:cNvSpPr>
            <a:spLocks noGrp="1"/>
          </p:cNvSpPr>
          <p:nvPr>
            <p:ph type="body" sz="quarter" idx="12"/>
          </p:nvPr>
        </p:nvSpPr>
        <p:spPr/>
        <p:txBody>
          <a:bodyPr anchor="t">
            <a:noAutofit/>
          </a:bodyPr>
          <a:lstStyle/>
          <a:p>
            <a:r>
              <a:rPr lang="en-US" dirty="0">
                <a:solidFill>
                  <a:srgbClr val="FFFF00"/>
                </a:solidFill>
              </a:rPr>
              <a:t>                             WARNING…</a:t>
            </a:r>
          </a:p>
        </p:txBody>
      </p:sp>
      <p:sp>
        <p:nvSpPr>
          <p:cNvPr id="4" name="Title 3"/>
          <p:cNvSpPr>
            <a:spLocks noGrp="1"/>
          </p:cNvSpPr>
          <p:nvPr>
            <p:ph type="title"/>
          </p:nvPr>
        </p:nvSpPr>
        <p:spPr/>
        <p:txBody>
          <a:bodyPr/>
          <a:lstStyle/>
          <a:p>
            <a:r>
              <a:rPr lang="en-US" dirty="0">
                <a:solidFill>
                  <a:schemeClr val="bg1"/>
                </a:solidFill>
              </a:rPr>
              <a:t>Disclaimer</a:t>
            </a:r>
          </a:p>
        </p:txBody>
      </p:sp>
    </p:spTree>
    <p:extLst>
      <p:ext uri="{BB962C8B-B14F-4D97-AF65-F5344CB8AC3E}">
        <p14:creationId xmlns:p14="http://schemas.microsoft.com/office/powerpoint/2010/main" val="431693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sp>
      <p:sp>
        <p:nvSpPr>
          <p:cNvPr id="13"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5"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id="{50CA9351-151C-4D96-A47C-808D6ADFA68F}"/>
              </a:ext>
            </a:extLst>
          </p:cNvPr>
          <p:cNvSpPr>
            <a:spLocks noGrp="1"/>
          </p:cNvSpPr>
          <p:nvPr>
            <p:ph type="title"/>
          </p:nvPr>
        </p:nvSpPr>
        <p:spPr>
          <a:xfrm>
            <a:off x="639098" y="629265"/>
            <a:ext cx="6072776" cy="1622322"/>
          </a:xfrm>
        </p:spPr>
        <p:txBody>
          <a:bodyPr>
            <a:normAutofit/>
          </a:bodyPr>
          <a:lstStyle/>
          <a:p>
            <a:r>
              <a:rPr lang="en-US">
                <a:solidFill>
                  <a:srgbClr val="FFFFFF"/>
                </a:solidFill>
              </a:rPr>
              <a:t>Who is this guy?</a:t>
            </a:r>
          </a:p>
        </p:txBody>
      </p:sp>
      <p:pic>
        <p:nvPicPr>
          <p:cNvPr id="4" name="Picture 4">
            <a:extLst>
              <a:ext uri="{FF2B5EF4-FFF2-40B4-BE49-F238E27FC236}">
                <a16:creationId xmlns:a16="http://schemas.microsoft.com/office/drawing/2014/main" id="{BF3B8314-02DD-49C9-B1EE-9FEE9B0BC8BB}"/>
              </a:ext>
            </a:extLst>
          </p:cNvPr>
          <p:cNvPicPr>
            <a:picLocks noChangeAspect="1"/>
          </p:cNvPicPr>
          <p:nvPr/>
        </p:nvPicPr>
        <p:blipFill rotWithShape="1">
          <a:blip r:embed="rId4"/>
          <a:srcRect t="5747" r="1" b="22771"/>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17" name="Rectangle 16">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33F2FF20-E037-4733-BF37-3D8AEF6F1DF7}"/>
              </a:ext>
            </a:extLst>
          </p:cNvPr>
          <p:cNvSpPr>
            <a:spLocks noGrp="1"/>
          </p:cNvSpPr>
          <p:nvPr>
            <p:ph idx="1"/>
          </p:nvPr>
        </p:nvSpPr>
        <p:spPr>
          <a:xfrm>
            <a:off x="764392" y="2142964"/>
            <a:ext cx="6359741" cy="871810"/>
          </a:xfrm>
        </p:spPr>
        <p:txBody>
          <a:bodyPr anchor="ctr">
            <a:normAutofit/>
          </a:bodyPr>
          <a:lstStyle/>
          <a:p>
            <a:pPr lvl="1">
              <a:spcBef>
                <a:spcPts val="0"/>
              </a:spcBef>
            </a:pPr>
            <a:r>
              <a:rPr lang="en-US" sz="1800" dirty="0">
                <a:solidFill>
                  <a:schemeClr val="tx1"/>
                </a:solidFill>
                <a:ea typeface="+mn-lt"/>
                <a:cs typeface="+mn-lt"/>
              </a:rPr>
              <a:t>Currently</a:t>
            </a:r>
            <a:r>
              <a:rPr lang="en-US" i="1" dirty="0">
                <a:ea typeface="+mn-lt"/>
                <a:cs typeface="+mn-lt"/>
              </a:rPr>
              <a:t>: </a:t>
            </a:r>
            <a:endParaRPr lang="en-US" sz="1800" dirty="0">
              <a:solidFill>
                <a:schemeClr val="tx1"/>
              </a:solidFill>
              <a:ea typeface="+mn-lt"/>
              <a:cs typeface="+mn-lt"/>
            </a:endParaRPr>
          </a:p>
          <a:p>
            <a:pPr marL="1257300" lvl="2">
              <a:spcBef>
                <a:spcPts val="0"/>
              </a:spcBef>
              <a:buFont typeface="Arial,Sans-Serif" charset="2"/>
              <a:buChar char="•"/>
            </a:pPr>
            <a:r>
              <a:rPr lang="en-US" sz="1800" dirty="0">
                <a:solidFill>
                  <a:schemeClr val="tx1"/>
                </a:solidFill>
                <a:ea typeface="+mn-lt"/>
                <a:cs typeface="+mn-lt"/>
              </a:rPr>
              <a:t>Proud Pet Parent!!!</a:t>
            </a:r>
          </a:p>
          <a:p>
            <a:pPr marL="1028700" lvl="2" indent="0">
              <a:spcBef>
                <a:spcPts val="0"/>
              </a:spcBef>
              <a:buNone/>
            </a:pPr>
            <a:endParaRPr lang="en-US" sz="1800" dirty="0">
              <a:solidFill>
                <a:schemeClr val="tx1"/>
              </a:solidFill>
              <a:ea typeface="+mn-lt"/>
              <a:cs typeface="+mn-lt"/>
            </a:endParaRPr>
          </a:p>
          <a:p>
            <a:endParaRPr lang="en-US" dirty="0">
              <a:solidFill>
                <a:schemeClr val="tx1"/>
              </a:solidFill>
              <a:ea typeface="+mn-lt"/>
              <a:cs typeface="+mn-lt"/>
            </a:endParaRPr>
          </a:p>
        </p:txBody>
      </p:sp>
      <p:sp>
        <p:nvSpPr>
          <p:cNvPr id="5" name="TextBox 4">
            <a:extLst>
              <a:ext uri="{FF2B5EF4-FFF2-40B4-BE49-F238E27FC236}">
                <a16:creationId xmlns:a16="http://schemas.microsoft.com/office/drawing/2014/main" id="{0EDF1DDF-4185-4057-B25F-459EEDA520E4}"/>
              </a:ext>
            </a:extLst>
          </p:cNvPr>
          <p:cNvSpPr txBox="1"/>
          <p:nvPr/>
        </p:nvSpPr>
        <p:spPr>
          <a:xfrm>
            <a:off x="659264" y="4254259"/>
            <a:ext cx="671844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i="1" dirty="0">
                <a:ea typeface="+mn-lt"/>
                <a:cs typeface="+mn-lt"/>
              </a:rPr>
              <a:t>Education:</a:t>
            </a:r>
            <a:endParaRPr lang="en-US" dirty="0">
              <a:ea typeface="+mn-lt"/>
              <a:cs typeface="+mn-lt"/>
            </a:endParaRPr>
          </a:p>
          <a:p>
            <a:pPr marL="1257300" lvl="2" indent="-342900">
              <a:buFont typeface="Arial,Sans-Serif"/>
              <a:buChar char="•"/>
            </a:pPr>
            <a:r>
              <a:rPr lang="en-US" dirty="0">
                <a:ea typeface="+mn-lt"/>
                <a:cs typeface="+mn-lt"/>
              </a:rPr>
              <a:t>Master of Science, Cybersecurity &amp; Info Assurance</a:t>
            </a:r>
          </a:p>
          <a:p>
            <a:pPr marL="1257300" lvl="2" indent="-342900">
              <a:buFont typeface="Arial,Sans-Serif"/>
              <a:buChar char="•"/>
            </a:pPr>
            <a:r>
              <a:rPr lang="en-US" dirty="0">
                <a:ea typeface="+mn-lt"/>
                <a:cs typeface="+mn-lt"/>
              </a:rPr>
              <a:t>2 Associates degrees in IT</a:t>
            </a:r>
          </a:p>
          <a:p>
            <a:pPr marL="1257300" lvl="2" indent="-342900">
              <a:buFont typeface="Arial,Sans-Serif"/>
              <a:buChar char="•"/>
            </a:pPr>
            <a:r>
              <a:rPr lang="en-US" dirty="0">
                <a:ea typeface="+mn-lt"/>
                <a:cs typeface="+mn-lt"/>
              </a:rPr>
              <a:t>50+ Industry Certifications</a:t>
            </a:r>
            <a:endParaRPr lang="en-US" dirty="0"/>
          </a:p>
        </p:txBody>
      </p:sp>
      <p:sp>
        <p:nvSpPr>
          <p:cNvPr id="14" name="Text Placeholder 1">
            <a:extLst>
              <a:ext uri="{FF2B5EF4-FFF2-40B4-BE49-F238E27FC236}">
                <a16:creationId xmlns:a16="http://schemas.microsoft.com/office/drawing/2014/main" id="{5A26AE6B-96AD-42B2-ACF0-820CA76F24FF}"/>
              </a:ext>
            </a:extLst>
          </p:cNvPr>
          <p:cNvSpPr txBox="1">
            <a:spLocks/>
          </p:cNvSpPr>
          <p:nvPr/>
        </p:nvSpPr>
        <p:spPr>
          <a:xfrm>
            <a:off x="553186" y="5746905"/>
            <a:ext cx="8197114" cy="746586"/>
          </a:xfrm>
          <a:prstGeom prst="rect">
            <a:avLst/>
          </a:prstGeom>
        </p:spPr>
        <p:txBody>
          <a:bodyPr vert="horz" lIns="91440" tIns="45720" rIns="91440" bIns="45720"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1"/>
            <a:r>
              <a:rPr lang="en-US" sz="2000">
                <a:hlinkClick r:id="rId5"/>
              </a:rPr>
              <a:t>https://www.linkedin.com/in/jessefmoore/</a:t>
            </a:r>
            <a:endParaRPr lang="en-US" sz="2000">
              <a:cs typeface="Calibri"/>
            </a:endParaRPr>
          </a:p>
          <a:p>
            <a:pPr lvl="1"/>
            <a:endParaRPr lang="en-US" sz="2000">
              <a:cs typeface="Calibri"/>
            </a:endParaRPr>
          </a:p>
          <a:p>
            <a:pPr lvl="1"/>
            <a:endParaRPr lang="en-US" sz="2000">
              <a:cs typeface="Calibri"/>
            </a:endParaRPr>
          </a:p>
          <a:p>
            <a:pPr lvl="1"/>
            <a:endParaRPr lang="en-US" sz="2000">
              <a:cs typeface="Calibri"/>
            </a:endParaRPr>
          </a:p>
        </p:txBody>
      </p:sp>
      <p:sp>
        <p:nvSpPr>
          <p:cNvPr id="6" name="TextBox 5">
            <a:extLst>
              <a:ext uri="{FF2B5EF4-FFF2-40B4-BE49-F238E27FC236}">
                <a16:creationId xmlns:a16="http://schemas.microsoft.com/office/drawing/2014/main" id="{977D4904-56F9-4F10-985E-68A0447DD81C}"/>
              </a:ext>
            </a:extLst>
          </p:cNvPr>
          <p:cNvSpPr txBox="1"/>
          <p:nvPr/>
        </p:nvSpPr>
        <p:spPr>
          <a:xfrm>
            <a:off x="827314" y="2510971"/>
            <a:ext cx="64298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57300" lvl="2" indent="-285750">
              <a:buFont typeface="Arial,Sans-Serif"/>
              <a:buChar char="•"/>
            </a:pPr>
            <a:r>
              <a:rPr lang="en-US">
                <a:ea typeface="+mn-lt"/>
                <a:cs typeface="+mn-lt"/>
              </a:rPr>
              <a:t>Family's personal-Tech</a:t>
            </a:r>
          </a:p>
        </p:txBody>
      </p:sp>
      <p:sp>
        <p:nvSpPr>
          <p:cNvPr id="7" name="TextBox 6">
            <a:extLst>
              <a:ext uri="{FF2B5EF4-FFF2-40B4-BE49-F238E27FC236}">
                <a16:creationId xmlns:a16="http://schemas.microsoft.com/office/drawing/2014/main" id="{F28B3764-4175-46BE-924C-8F189854753D}"/>
              </a:ext>
            </a:extLst>
          </p:cNvPr>
          <p:cNvSpPr txBox="1"/>
          <p:nvPr/>
        </p:nvSpPr>
        <p:spPr>
          <a:xfrm>
            <a:off x="1804761" y="2884368"/>
            <a:ext cx="52059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I used to be an Admin; I hope to pass on knowledge that wasn't passed to me.</a:t>
            </a:r>
            <a:endParaRPr lang="en-US" dirty="0"/>
          </a:p>
        </p:txBody>
      </p:sp>
    </p:spTree>
    <p:custDataLst>
      <p:tags r:id="rId1"/>
    </p:custDataLst>
    <p:extLst>
      <p:ext uri="{BB962C8B-B14F-4D97-AF65-F5344CB8AC3E}">
        <p14:creationId xmlns:p14="http://schemas.microsoft.com/office/powerpoint/2010/main" val="9127366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14" grpId="0"/>
      <p:bldP spid="6" grpId="0"/>
      <p:bldP spid="7" grpId="0"/>
    </p:bldLst>
  </p:timing>
  <p:extLst>
    <p:ext uri="{3A86A75C-4F4B-4683-9AE1-C65F6400EC91}">
      <p14:laserTraceLst xmlns:p14="http://schemas.microsoft.com/office/powerpoint/2010/main">
        <p14:tracePtLst>
          <p14:tracePt t="34163" x="1290638" y="6586538"/>
          <p14:tracePt t="34169" x="1257300" y="6424613"/>
          <p14:tracePt t="34177" x="1173163" y="6161088"/>
          <p14:tracePt t="34186" x="1087438" y="5872163"/>
          <p14:tracePt t="34192" x="1003300" y="5524500"/>
          <p14:tracePt t="34201" x="892175" y="5175250"/>
          <p14:tracePt t="34208" x="858838" y="4878388"/>
          <p14:tracePt t="34216" x="841375" y="4579938"/>
          <p14:tracePt t="34224" x="841375" y="4325938"/>
          <p14:tracePt t="34233" x="917575" y="4027488"/>
          <p14:tracePt t="34240" x="1019175" y="3763963"/>
          <p14:tracePt t="34248" x="1181100" y="3552825"/>
          <p14:tracePt t="34256" x="1333500" y="3373438"/>
          <p14:tracePt t="34264" x="1487488" y="3228975"/>
          <p14:tracePt t="34272" x="1631950" y="3152775"/>
          <p14:tracePt t="34281" x="1733550" y="3094038"/>
          <p14:tracePt t="34288" x="1801813" y="3051175"/>
          <p14:tracePt t="34296" x="1817688" y="3033713"/>
          <p14:tracePt t="34304" x="1843088" y="3016250"/>
          <p14:tracePt t="34312" x="1852613" y="3008313"/>
          <p14:tracePt t="34321" x="1860550" y="3008313"/>
          <p14:tracePt t="34329" x="1860550" y="3000375"/>
          <p14:tracePt t="34339" x="1878013" y="2990850"/>
          <p14:tracePt t="34348" x="1885950" y="2990850"/>
          <p14:tracePt t="34353" x="1911350" y="2990850"/>
          <p14:tracePt t="34360" x="1962150" y="2990850"/>
          <p14:tracePt t="34369" x="2022475" y="2990850"/>
          <p14:tracePt t="34378" x="2090738" y="2990850"/>
          <p14:tracePt t="34384" x="2166938" y="2990850"/>
          <p14:tracePt t="34392" x="2225675" y="2990850"/>
          <p14:tracePt t="34401" x="2268538" y="2990850"/>
          <p14:tracePt t="34408" x="2311400" y="2990850"/>
          <p14:tracePt t="34416" x="2352675" y="2990850"/>
          <p14:tracePt t="34425" x="2379663" y="2990850"/>
          <p14:tracePt t="34432" x="2387600" y="2990850"/>
          <p14:tracePt t="34473" x="2405063" y="2990850"/>
          <p14:tracePt t="34480" x="2420938" y="3000375"/>
          <p14:tracePt t="34488" x="2463800" y="3016250"/>
          <p14:tracePt t="34496" x="2489200" y="3025775"/>
          <p14:tracePt t="34504" x="2524125" y="3041650"/>
          <p14:tracePt t="34513" x="2524125" y="3051175"/>
          <p14:tracePt t="34523" x="2540000" y="3059113"/>
          <p14:tracePt t="34539" x="2549525" y="3067050"/>
          <p14:tracePt t="34544" x="2549525" y="3076575"/>
          <p14:tracePt t="34777" x="2549525" y="3094038"/>
          <p14:tracePt t="34786" x="2557463" y="3152775"/>
          <p14:tracePt t="34793" x="2616200" y="3238500"/>
          <p14:tracePt t="34803" x="2676525" y="3322638"/>
          <p14:tracePt t="34809" x="2744788" y="3424238"/>
          <p14:tracePt t="34816" x="2811463" y="3527425"/>
          <p14:tracePt t="34824" x="2879725" y="3611563"/>
          <p14:tracePt t="34832" x="2965450" y="3687763"/>
          <p14:tracePt t="34840" x="3049588" y="3748088"/>
          <p14:tracePt t="34849" x="3143250" y="3816350"/>
          <p14:tracePt t="34856" x="3236913" y="3875088"/>
          <p14:tracePt t="34864" x="3338513" y="3908425"/>
          <p14:tracePt t="34872" x="3457575" y="3951288"/>
          <p14:tracePt t="34880" x="3559175" y="3976688"/>
          <p14:tracePt t="34888" x="3644900" y="3976688"/>
          <p14:tracePt t="34905" x="3789363" y="3976688"/>
          <p14:tracePt t="34913" x="3873500" y="3960813"/>
          <p14:tracePt t="34924" x="3900488" y="3935413"/>
          <p14:tracePt t="34931" x="3951288" y="3908425"/>
          <p14:tracePt t="34938" x="3984625" y="3867150"/>
          <p14:tracePt t="34944" x="4027488" y="3832225"/>
          <p14:tracePt t="34953" x="4078288" y="3763963"/>
          <p14:tracePt t="34960" x="4111625" y="3705225"/>
          <p14:tracePt t="34971" x="4146550" y="3629025"/>
          <p14:tracePt t="34977" x="4162425" y="3552825"/>
          <p14:tracePt t="34985" x="4187825" y="3475038"/>
          <p14:tracePt t="34993" x="4197350" y="3408363"/>
          <p14:tracePt t="35001" x="4197350" y="3330575"/>
          <p14:tracePt t="35009" x="4197350" y="3271838"/>
          <p14:tracePt t="35016" x="4162425" y="3211513"/>
          <p14:tracePt t="35024" x="4121150" y="3160713"/>
          <p14:tracePt t="35032" x="4035425" y="3067050"/>
          <p14:tracePt t="35040" x="3941763" y="2974975"/>
          <p14:tracePt t="35048" x="3865563" y="2897188"/>
          <p14:tracePt t="35056" x="3721100" y="2787650"/>
          <p14:tracePt t="35065" x="3525838" y="2668588"/>
          <p14:tracePt t="35072" x="3313113" y="2574925"/>
          <p14:tracePt t="35081" x="3100388" y="2498725"/>
          <p14:tracePt t="35088" x="2955925" y="2481263"/>
          <p14:tracePt t="35096" x="2803525" y="2463800"/>
          <p14:tracePt t="35104" x="2676525" y="2463800"/>
          <p14:tracePt t="35113" x="2574925" y="2481263"/>
          <p14:tracePt t="35120" x="2481263" y="2549525"/>
          <p14:tracePt t="35128" x="2379663" y="2633663"/>
          <p14:tracePt t="35137" x="2319338" y="2736850"/>
          <p14:tracePt t="35144" x="2251075" y="2855913"/>
          <p14:tracePt t="35154" x="2200275" y="2982913"/>
          <p14:tracePt t="35160" x="2174875" y="3144838"/>
          <p14:tracePt t="35169" x="2149475" y="3289300"/>
          <p14:tracePt t="35178" x="2149475" y="3424238"/>
          <p14:tracePt t="35184" x="2192338" y="3578225"/>
          <p14:tracePt t="35193" x="2286000" y="3722688"/>
          <p14:tracePt t="35202" x="2387600" y="3841750"/>
          <p14:tracePt t="35211" x="2489200" y="3925888"/>
          <p14:tracePt t="35217" x="2625725" y="3976688"/>
          <p14:tracePt t="35225" x="2760663" y="4011613"/>
          <p14:tracePt t="35232" x="2922588" y="4037013"/>
          <p14:tracePt t="35240" x="3049588" y="4037013"/>
          <p14:tracePt t="35248" x="3194050" y="4037013"/>
          <p14:tracePt t="35256" x="3305175" y="4027488"/>
          <p14:tracePt t="35264" x="3406775" y="3976688"/>
          <p14:tracePt t="35272" x="3517900" y="3900488"/>
          <p14:tracePt t="35282" x="3611563" y="3824288"/>
          <p14:tracePt t="35288" x="3652838" y="3756025"/>
          <p14:tracePt t="35296" x="3670300" y="3697288"/>
          <p14:tracePt t="35304" x="3670300" y="3636963"/>
          <p14:tracePt t="35312" x="3670300" y="3594100"/>
          <p14:tracePt t="35320" x="3662363" y="3560763"/>
          <p14:tracePt t="35329" x="3619500" y="3517900"/>
          <p14:tracePt t="35339" x="3611563" y="3509963"/>
          <p14:tracePt t="35345" x="3594100" y="3502025"/>
          <p14:tracePt t="35352" x="3568700" y="3502025"/>
          <p14:tracePt t="35360" x="3551238" y="3502025"/>
          <p14:tracePt t="35369" x="3508375" y="3502025"/>
          <p14:tracePt t="35376" x="3449638" y="3502025"/>
          <p14:tracePt t="35384" x="3373438" y="3502025"/>
          <p14:tracePt t="35392" x="3305175" y="3502025"/>
          <p14:tracePt t="35401" x="3236913" y="3502025"/>
          <p14:tracePt t="35408" x="3160713" y="3502025"/>
          <p14:tracePt t="35416" x="3100388" y="3502025"/>
          <p14:tracePt t="35424" x="3074988" y="3502025"/>
          <p14:tracePt t="35432" x="3041650" y="3492500"/>
          <p14:tracePt t="35446" x="3024188" y="3492500"/>
          <p14:tracePt t="35472" x="3016250" y="3492500"/>
          <p14:tracePt t="35481" x="2982913" y="3502025"/>
          <p14:tracePt t="35488" x="2947988" y="3517900"/>
          <p14:tracePt t="35496" x="2930525" y="3527425"/>
          <p14:tracePt t="35504" x="2879725" y="3535363"/>
          <p14:tracePt t="35512" x="2838450" y="3543300"/>
          <p14:tracePt t="35521" x="2795588" y="3543300"/>
          <p14:tracePt t="35528" x="2735263" y="3543300"/>
          <p14:tracePt t="35536" x="2693988" y="3543300"/>
          <p14:tracePt t="35544" x="2633663" y="3535363"/>
          <p14:tracePt t="35553" x="2582863" y="3502025"/>
          <p14:tracePt t="35560" x="2557463" y="3484563"/>
          <p14:tracePt t="35571" x="2532063" y="3467100"/>
          <p14:tracePt t="35577" x="2514600" y="3449638"/>
          <p14:tracePt t="35585" x="2514600" y="3441700"/>
          <p14:tracePt t="35593" x="2506663" y="3441700"/>
          <p14:tracePt t="35608" x="2497138" y="3433763"/>
          <p14:tracePt t="35626" x="2497138" y="3424238"/>
          <p14:tracePt t="35641" x="2497138" y="3416300"/>
          <p14:tracePt t="35648" x="2497138" y="3408363"/>
          <p14:tracePt t="35657" x="2497138" y="3390900"/>
          <p14:tracePt t="35664" x="2489200" y="3365500"/>
          <p14:tracePt t="35672" x="2489200" y="3330575"/>
          <p14:tracePt t="35681" x="2471738" y="3305175"/>
          <p14:tracePt t="35696" x="2471738" y="3297238"/>
          <p14:tracePt t="35704" x="2471738" y="3289300"/>
          <p14:tracePt t="35769" x="2471738" y="3279775"/>
          <p14:tracePt t="35776" x="2489200" y="3271838"/>
          <p14:tracePt t="35784" x="2506663" y="3263900"/>
          <p14:tracePt t="35792" x="2524125" y="3246438"/>
          <p14:tracePt t="35801" x="2557463" y="3228975"/>
          <p14:tracePt t="35808" x="2582863" y="3221038"/>
          <p14:tracePt t="35816" x="2625725" y="3211513"/>
          <p14:tracePt t="35824" x="2668588" y="3203575"/>
          <p14:tracePt t="35832" x="2719388" y="3195638"/>
          <p14:tracePt t="35840" x="2786063" y="3195638"/>
          <p14:tracePt t="35848" x="2838450" y="3186113"/>
          <p14:tracePt t="35856" x="2889250" y="3186113"/>
          <p14:tracePt t="35864" x="2940050" y="3186113"/>
          <p14:tracePt t="35872" x="2965450" y="3186113"/>
          <p14:tracePt t="35880" x="2990850" y="3186113"/>
          <p14:tracePt t="35888" x="3008313" y="3186113"/>
          <p14:tracePt t="35920" x="3016250" y="3186113"/>
          <p14:tracePt t="35928" x="3033713" y="3186113"/>
          <p14:tracePt t="35936" x="3067050" y="3195638"/>
          <p14:tracePt t="35944" x="3084513" y="3195638"/>
          <p14:tracePt t="35953" x="3127375" y="3203575"/>
          <p14:tracePt t="35960" x="3203575" y="3228975"/>
          <p14:tracePt t="35969" x="3279775" y="3238500"/>
          <p14:tracePt t="35976" x="3348038" y="3238500"/>
          <p14:tracePt t="35984" x="3406775" y="3238500"/>
          <p14:tracePt t="35992" x="3467100" y="3238500"/>
          <p14:tracePt t="36000" x="3492500" y="3238500"/>
          <p14:tracePt t="36008" x="3517900" y="3238500"/>
          <p14:tracePt t="36016" x="3559175" y="3238500"/>
          <p14:tracePt t="36024" x="3636963" y="3221038"/>
          <p14:tracePt t="36032" x="3695700" y="3211513"/>
          <p14:tracePt t="36041" x="3756025" y="3211513"/>
          <p14:tracePt t="36049" x="3814763" y="3203575"/>
          <p14:tracePt t="36056" x="3883025" y="3203575"/>
          <p14:tracePt t="36064" x="3951288" y="3203575"/>
          <p14:tracePt t="36072" x="4027488" y="3203575"/>
          <p14:tracePt t="36080" x="4070350" y="3203575"/>
          <p14:tracePt t="36089" x="4129088" y="3203575"/>
          <p14:tracePt t="36097" x="4171950" y="3203575"/>
          <p14:tracePt t="36104" x="4214813" y="3203575"/>
          <p14:tracePt t="36112" x="4256088" y="3203575"/>
          <p14:tracePt t="36120" x="4291013" y="3195638"/>
          <p14:tracePt t="36128" x="4341813" y="3186113"/>
          <p14:tracePt t="36137" x="4367213" y="3178175"/>
          <p14:tracePt t="36146" x="4400550" y="3178175"/>
          <p14:tracePt t="36153" x="4425950" y="3170238"/>
          <p14:tracePt t="36160" x="4451350" y="3170238"/>
          <p14:tracePt t="36170" x="4476750" y="3170238"/>
          <p14:tracePt t="36177" x="4511675" y="3170238"/>
          <p14:tracePt t="36189" x="4554538" y="3170238"/>
          <p14:tracePt t="36193" x="4595813" y="3170238"/>
          <p14:tracePt t="36201" x="4630738" y="3170238"/>
          <p14:tracePt t="36209" x="4664075" y="3170238"/>
          <p14:tracePt t="36216" x="4689475" y="3170238"/>
          <p14:tracePt t="36224" x="4714875" y="3170238"/>
          <p14:tracePt t="36233" x="4740275" y="3170238"/>
          <p14:tracePt t="36240" x="4749800" y="3170238"/>
          <p14:tracePt t="36248" x="4757738" y="3170238"/>
          <p14:tracePt t="36280" x="4765675" y="3170238"/>
          <p14:tracePt t="36304" x="4775200" y="3170238"/>
          <p14:tracePt t="36313" x="4783138" y="3170238"/>
          <p14:tracePt t="36320" x="4800600" y="3170238"/>
          <p14:tracePt t="36328" x="4808538" y="3170238"/>
          <p14:tracePt t="36339" x="4833938" y="3170238"/>
          <p14:tracePt t="36344" x="4851400" y="3170238"/>
          <p14:tracePt t="36352" x="4868863" y="3160713"/>
          <p14:tracePt t="36360" x="4876800" y="3160713"/>
          <p14:tracePt t="36377" x="4884738" y="3160713"/>
          <p14:tracePt t="36392" x="4894263" y="3160713"/>
          <p14:tracePt t="36400" x="4919663" y="3160713"/>
          <p14:tracePt t="36408" x="4935538" y="3160713"/>
          <p14:tracePt t="36416" x="4962525" y="3160713"/>
          <p14:tracePt t="36424" x="4978400" y="3160713"/>
          <p14:tracePt t="36432" x="4987925" y="3170238"/>
          <p14:tracePt t="36440" x="5003800" y="3178175"/>
          <p14:tracePt t="36448" x="5013325" y="3178175"/>
          <p14:tracePt t="36456" x="5021263" y="3186113"/>
          <p14:tracePt t="36464" x="5029200" y="3195638"/>
          <p14:tracePt t="36472" x="5054600" y="3221038"/>
          <p14:tracePt t="36481" x="5080000" y="3246438"/>
          <p14:tracePt t="36488" x="5122863" y="3289300"/>
          <p14:tracePt t="36497" x="5148263" y="3330575"/>
          <p14:tracePt t="36507" x="5183188" y="3382963"/>
          <p14:tracePt t="36513" x="5191125" y="3441700"/>
          <p14:tracePt t="36524" x="5199063" y="3502025"/>
          <p14:tracePt t="36529" x="5208588" y="3578225"/>
          <p14:tracePt t="36537" x="5208588" y="3646488"/>
          <p14:tracePt t="36544" x="5216525" y="3763963"/>
          <p14:tracePt t="36552" x="5233988" y="3849688"/>
          <p14:tracePt t="36560" x="5267325" y="3951288"/>
          <p14:tracePt t="36569" x="5302250" y="4037013"/>
          <p14:tracePt t="36576" x="5343525" y="4121150"/>
          <p14:tracePt t="36585" x="5403850" y="4206875"/>
          <p14:tracePt t="36592" x="5446713" y="4283075"/>
          <p14:tracePt t="36601" x="5522913" y="4376738"/>
          <p14:tracePt t="36608" x="5581650" y="4452938"/>
          <p14:tracePt t="36617" x="5616575" y="4495800"/>
          <p14:tracePt t="36624" x="5675313" y="4546600"/>
          <p14:tracePt t="36633" x="5708650" y="4564063"/>
          <p14:tracePt t="36640" x="5718175" y="4564063"/>
          <p14:tracePt t="36648" x="5743575" y="4572000"/>
          <p14:tracePt t="36656" x="5751513" y="4572000"/>
          <p14:tracePt t="41033" x="5768975" y="4572000"/>
          <p14:tracePt t="41040" x="5819775" y="4572000"/>
          <p14:tracePt t="41049" x="5895975" y="4564063"/>
          <p14:tracePt t="41056" x="5905500" y="4546600"/>
          <p14:tracePt t="41064" x="5905500" y="4538663"/>
          <p14:tracePt t="41072" x="5905500" y="4529138"/>
          <p14:tracePt t="41088" x="5895975" y="4529138"/>
          <p14:tracePt t="41104" x="5888038" y="4529138"/>
          <p14:tracePt t="41112" x="5880100" y="4529138"/>
          <p14:tracePt t="41128" x="5853113" y="4538663"/>
          <p14:tracePt t="41136" x="5845175" y="4554538"/>
          <p14:tracePt t="41144" x="5837238" y="4572000"/>
          <p14:tracePt t="41153" x="5837238" y="4579938"/>
          <p14:tracePt t="41160" x="5819775" y="4597400"/>
          <p14:tracePt t="41168" x="5811838" y="4605338"/>
          <p14:tracePt t="41177" x="5802313" y="4605338"/>
          <p14:tracePt t="41920" x="5786438" y="4614863"/>
          <p14:tracePt t="41928" x="5735638" y="4657725"/>
          <p14:tracePt t="41936" x="5649913" y="4724400"/>
          <p14:tracePt t="41944" x="5522913" y="4818063"/>
          <p14:tracePt t="41952" x="5394325" y="4937125"/>
          <p14:tracePt t="41960" x="5259388" y="5116513"/>
          <p14:tracePt t="41968" x="5140325" y="5319713"/>
          <p14:tracePt t="41976" x="4995863" y="5591175"/>
          <p14:tracePt t="41984" x="4868863" y="5821363"/>
          <p14:tracePt t="41992" x="4673600" y="6084888"/>
          <p14:tracePt t="42002" x="4503738" y="6348413"/>
          <p14:tracePt t="42008" x="4316413" y="6586538"/>
          <p14:tracePt t="42017" x="4154488" y="6746875"/>
          <p14:tracePt t="43944" x="3721100" y="6781800"/>
          <p14:tracePt t="43952" x="3713163" y="6721475"/>
          <p14:tracePt t="43961" x="3687763" y="6654800"/>
          <p14:tracePt t="43969" x="3652838" y="6577013"/>
          <p14:tracePt t="43976" x="3644900" y="6518275"/>
          <p14:tracePt t="43986" x="3627438" y="6450013"/>
          <p14:tracePt t="43992" x="3602038" y="6381750"/>
          <p14:tracePt t="43999" x="3576638" y="6280150"/>
          <p14:tracePt t="44009" x="3543300" y="6178550"/>
          <p14:tracePt t="44017" x="3525838" y="6059488"/>
          <p14:tracePt t="44024" x="3492500" y="5932488"/>
          <p14:tracePt t="44034" x="3475038" y="5788025"/>
          <p14:tracePt t="44041" x="3441700" y="5641975"/>
          <p14:tracePt t="44053" x="3414713" y="5497513"/>
          <p14:tracePt t="44057" x="3406775" y="5362575"/>
          <p14:tracePt t="44064" x="3381375" y="5243513"/>
          <p14:tracePt t="44072" x="3381375" y="5175250"/>
          <p14:tracePt t="44080" x="3381375" y="5116513"/>
          <p14:tracePt t="44088" x="3381375" y="5081588"/>
          <p14:tracePt t="44096" x="3389313" y="5038725"/>
          <p14:tracePt t="44104" x="3398838" y="5022850"/>
          <p14:tracePt t="44112" x="3414713" y="5013325"/>
          <p14:tracePt t="44121" x="3424238" y="4997450"/>
          <p14:tracePt t="44128" x="3424238" y="4987925"/>
          <p14:tracePt t="44136" x="3432175" y="4979988"/>
          <p14:tracePt t="44152" x="3441700" y="4979988"/>
          <p14:tracePt t="44840" x="3457575" y="4954588"/>
          <p14:tracePt t="44848" x="3525838" y="4886325"/>
          <p14:tracePt t="44857" x="3602038" y="4818063"/>
          <p14:tracePt t="44865" x="3687763" y="4759325"/>
          <p14:tracePt t="44872" x="3789363" y="4673600"/>
          <p14:tracePt t="44882" x="3857625" y="4579938"/>
          <p14:tracePt t="44888" x="3941763" y="4460875"/>
          <p14:tracePt t="44900" x="4027488" y="4341813"/>
          <p14:tracePt t="44906" x="4146550" y="4181475"/>
          <p14:tracePt t="44912" x="4291013" y="4019550"/>
          <p14:tracePt t="44920" x="4451350" y="3875088"/>
          <p14:tracePt t="44928" x="4664075" y="3713163"/>
          <p14:tracePt t="44938" x="4910138" y="3594100"/>
          <p14:tracePt t="44944" x="5208588" y="3492500"/>
          <p14:tracePt t="44953" x="5437188" y="3416300"/>
          <p14:tracePt t="44960" x="5616575" y="3355975"/>
          <p14:tracePt t="44969" x="5786438" y="3322638"/>
          <p14:tracePt t="44978" x="5938838" y="3305175"/>
          <p14:tracePt t="44987" x="6083300" y="3289300"/>
          <p14:tracePt t="44992" x="6245225" y="3263900"/>
          <p14:tracePt t="45001" x="6380163" y="3246438"/>
          <p14:tracePt t="45008" x="6524625" y="3238500"/>
          <p14:tracePt t="45016" x="6669088" y="3211513"/>
          <p14:tracePt t="45024" x="6797675" y="3186113"/>
          <p14:tracePt t="45032" x="6915150" y="3170238"/>
          <p14:tracePt t="45041" x="7043738" y="3152775"/>
          <p14:tracePt t="45048" x="7153275" y="3135313"/>
          <p14:tracePt t="45056" x="7256463" y="3119438"/>
          <p14:tracePt t="45065" x="7358063" y="3109913"/>
          <p14:tracePt t="45072" x="7426325" y="3101975"/>
          <p14:tracePt t="45081" x="7451725" y="3101975"/>
          <p14:tracePt t="45088" x="7459663" y="3101975"/>
          <p14:tracePt t="45168" x="7467600" y="3101975"/>
          <p14:tracePt t="45472" x="7434263" y="3101975"/>
          <p14:tracePt t="45481" x="7366000" y="3094038"/>
          <p14:tracePt t="45488" x="7289800" y="3059113"/>
          <p14:tracePt t="45497" x="7188200" y="3033713"/>
          <p14:tracePt t="45504" x="7069138" y="3000375"/>
          <p14:tracePt t="45512" x="6942138" y="2965450"/>
          <p14:tracePt t="45531" x="6618288" y="2863850"/>
          <p14:tracePt t="45536" x="6473825" y="2820988"/>
          <p14:tracePt t="45544" x="6329363" y="2778125"/>
          <p14:tracePt t="45552" x="6219825" y="2727325"/>
          <p14:tracePt t="45561" x="6159500" y="2676525"/>
          <p14:tracePt t="45568" x="6126163" y="2660650"/>
          <p14:tracePt t="45577" x="6108700" y="2643188"/>
          <p14:tracePt t="45584" x="6108700" y="2633663"/>
          <p14:tracePt t="45592" x="6100763" y="2625725"/>
          <p14:tracePt t="45600" x="6091238" y="2600325"/>
          <p14:tracePt t="45608" x="6091238" y="2592388"/>
          <p14:tracePt t="45616" x="6075363" y="2566988"/>
          <p14:tracePt t="45625" x="6075363" y="2557463"/>
          <p14:tracePt t="45634" x="6065838" y="2541588"/>
          <p14:tracePt t="45641" x="6065838" y="2524125"/>
          <p14:tracePt t="45651" x="6040438" y="2498725"/>
          <p14:tracePt t="45656" x="6032500" y="2481263"/>
          <p14:tracePt t="45665" x="6015038" y="2463800"/>
          <p14:tracePt t="45672" x="5997575" y="2447925"/>
          <p14:tracePt t="45680" x="5989638" y="2430463"/>
          <p14:tracePt t="45688" x="5972175" y="2413000"/>
          <p14:tracePt t="45696" x="5964238" y="2413000"/>
          <p14:tracePt t="45712" x="5956300" y="2405063"/>
          <p14:tracePt t="46232" x="5956300" y="2397125"/>
          <p14:tracePt t="46240" x="5981700" y="2387600"/>
          <p14:tracePt t="46248" x="6032500" y="2379663"/>
          <p14:tracePt t="46256" x="6116638" y="2371725"/>
          <p14:tracePt t="46265" x="6235700" y="2362200"/>
          <p14:tracePt t="46272" x="6364288" y="2362200"/>
          <p14:tracePt t="46282" x="6550025" y="2362200"/>
          <p14:tracePt t="46288" x="6788150" y="2362200"/>
          <p14:tracePt t="46298" x="7077075" y="2362200"/>
          <p14:tracePt t="46305" x="7391400" y="2362200"/>
          <p14:tracePt t="46313" x="7680325" y="2362200"/>
          <p14:tracePt t="46321" x="7969250" y="2362200"/>
          <p14:tracePt t="46328" x="8318500" y="2362200"/>
          <p14:tracePt t="46337" x="8605838" y="2362200"/>
          <p14:tracePt t="46345" x="8894763" y="2362200"/>
          <p14:tracePt t="46352" x="9251950" y="2344738"/>
          <p14:tracePt t="46360" x="9591675" y="2344738"/>
          <p14:tracePt t="46368" x="9966325" y="2344738"/>
          <p14:tracePt t="46376" x="10348913" y="2344738"/>
          <p14:tracePt t="46384" x="10747375" y="2344738"/>
          <p14:tracePt t="46392" x="11096625" y="2344738"/>
          <p14:tracePt t="46400" x="11410950" y="2344738"/>
          <p14:tracePt t="46408" x="11647488" y="2344738"/>
          <p14:tracePt t="46416" x="11936413" y="2344738"/>
          <p14:tracePt t="46424" x="12149138" y="2344738"/>
          <p14:tracePt t="53064" x="11852275" y="3568700"/>
          <p14:tracePt t="53072" x="11360150" y="3705225"/>
          <p14:tracePt t="53080" x="10790238" y="3857625"/>
          <p14:tracePt t="53090" x="10101263" y="4037013"/>
          <p14:tracePt t="53101" x="9251950" y="4197350"/>
          <p14:tracePt t="53105" x="8181975" y="4333875"/>
          <p14:tracePt t="53114" x="7102475" y="4503738"/>
          <p14:tracePt t="53120" x="6057900" y="4673600"/>
          <p14:tracePt t="53128" x="5097463" y="4810125"/>
          <p14:tracePt t="53136" x="4298950" y="4997450"/>
          <p14:tracePt t="53145" x="3721100" y="5167313"/>
          <p14:tracePt t="53152" x="3348038" y="5294313"/>
          <p14:tracePt t="53162" x="3152775" y="5405438"/>
          <p14:tracePt t="53168" x="3084513" y="5456238"/>
          <p14:tracePt t="53176" x="3041650" y="5497513"/>
          <p14:tracePt t="53184" x="3041650" y="5507038"/>
          <p14:tracePt t="53192" x="3049588" y="5532438"/>
          <p14:tracePt t="53201" x="3067050" y="5540375"/>
          <p14:tracePt t="53208" x="3092450" y="5540375"/>
          <p14:tracePt t="53216" x="3127375" y="5549900"/>
          <p14:tracePt t="53224" x="3168650" y="5557838"/>
          <p14:tracePt t="53232" x="3211513" y="5565775"/>
          <p14:tracePt t="53240" x="3270250" y="5565775"/>
          <p14:tracePt t="53248" x="3348038" y="5565775"/>
          <p14:tracePt t="53256" x="3414713" y="5565775"/>
          <p14:tracePt t="53264" x="3492500" y="5557838"/>
          <p14:tracePt t="53272" x="3594100" y="5524500"/>
          <p14:tracePt t="53280" x="3738563" y="5497513"/>
          <p14:tracePt t="53289" x="3916363" y="5472113"/>
          <p14:tracePt t="53298" x="4129088" y="5438775"/>
          <p14:tracePt t="53304" x="4341813" y="5430838"/>
          <p14:tracePt t="53313" x="4443413" y="5430838"/>
          <p14:tracePt t="53321" x="4476750" y="5456238"/>
          <p14:tracePt t="53331" x="4494213" y="5472113"/>
          <p14:tracePt t="53336" x="4511675" y="5481638"/>
          <p14:tracePt t="53400" x="4511675" y="5430838"/>
          <p14:tracePt t="53409" x="4476750" y="5370513"/>
          <p14:tracePt t="53416" x="4435475" y="5276850"/>
          <p14:tracePt t="53425" x="4375150" y="5200650"/>
          <p14:tracePt t="53432" x="4324350" y="5124450"/>
          <p14:tracePt t="53441" x="4256088" y="5030788"/>
          <p14:tracePt t="53448" x="4171950" y="4937125"/>
          <p14:tracePt t="53456" x="4103688" y="4860925"/>
          <p14:tracePt t="53464" x="4027488" y="4775200"/>
          <p14:tracePt t="53472" x="3941763" y="4691063"/>
          <p14:tracePt t="53480" x="3900488" y="4640263"/>
          <p14:tracePt t="53488" x="3865563" y="4597400"/>
          <p14:tracePt t="53497" x="3840163" y="4564063"/>
          <p14:tracePt t="53504" x="3832225" y="4554538"/>
          <p14:tracePt t="53512" x="3822700" y="4546600"/>
          <p14:tracePt t="53707" x="3814763" y="4546600"/>
          <p14:tracePt t="53712" x="3806825" y="4529138"/>
          <p14:tracePt t="53721" x="3738563" y="4513263"/>
          <p14:tracePt t="53728" x="3652838" y="4495800"/>
          <p14:tracePt t="53737" x="3533775" y="4486275"/>
          <p14:tracePt t="53745" x="3381375" y="4460875"/>
          <p14:tracePt t="53753" x="3211513" y="4435475"/>
          <p14:tracePt t="53760" x="3059113" y="4427538"/>
          <p14:tracePt t="53769" x="2930525" y="4427538"/>
          <p14:tracePt t="53775" x="2820988" y="4427538"/>
          <p14:tracePt t="53784" x="2744788" y="4427538"/>
          <p14:tracePt t="53792" x="2676525" y="4452938"/>
          <p14:tracePt t="53800" x="2600325" y="4495800"/>
          <p14:tracePt t="53808" x="2506663" y="4564063"/>
          <p14:tracePt t="53816" x="2395538" y="4648200"/>
          <p14:tracePt t="53824" x="2293938" y="4716463"/>
          <p14:tracePt t="53832" x="2174875" y="4802188"/>
          <p14:tracePt t="53841" x="2065338" y="4878388"/>
          <p14:tracePt t="53848" x="2012950" y="4937125"/>
          <p14:tracePt t="53856" x="1979613" y="4972050"/>
          <p14:tracePt t="53864" x="1971675" y="4997450"/>
          <p14:tracePt t="53872" x="1971675" y="5030788"/>
          <p14:tracePt t="53880" x="1987550" y="5064125"/>
          <p14:tracePt t="53888" x="2038350" y="5116513"/>
          <p14:tracePt t="53897" x="2149475" y="5141913"/>
          <p14:tracePt t="53904" x="2293938" y="5149850"/>
          <p14:tracePt t="53913" x="2446338" y="5149850"/>
          <p14:tracePt t="53921" x="2616200" y="5149850"/>
          <p14:tracePt t="53928" x="2778125" y="5149850"/>
          <p14:tracePt t="53936" x="2965450" y="5081588"/>
          <p14:tracePt t="53945" x="3117850" y="5030788"/>
          <p14:tracePt t="53954" x="3270250" y="4962525"/>
          <p14:tracePt t="53962" x="3389313" y="4911725"/>
          <p14:tracePt t="53969" x="3482975" y="4886325"/>
          <p14:tracePt t="53979" x="3533775" y="4843463"/>
          <p14:tracePt t="53986" x="3543300" y="4827588"/>
          <p14:tracePt t="53992" x="3551238" y="4818063"/>
          <p14:tracePt t="54008" x="3543300" y="4802188"/>
          <p14:tracePt t="54016" x="3533775" y="4792663"/>
          <p14:tracePt t="54024" x="3500438" y="4775200"/>
          <p14:tracePt t="54032" x="3467100" y="4767263"/>
          <p14:tracePt t="54042" x="3441700" y="4767263"/>
          <p14:tracePt t="54049" x="3414713" y="4767263"/>
          <p14:tracePt t="54057" x="3389313" y="4767263"/>
          <p14:tracePt t="54064" x="3363913" y="4767263"/>
          <p14:tracePt t="54072" x="3348038" y="4767263"/>
          <p14:tracePt t="54080" x="3338513" y="4775200"/>
          <p14:tracePt t="54136" x="3330575" y="4784725"/>
          <p14:tracePt t="54144" x="3330575" y="4792663"/>
          <p14:tracePt t="54169" x="3330575" y="4802188"/>
          <p14:tracePt t="55472" x="3424238" y="4810125"/>
          <p14:tracePt t="55480" x="3636963" y="4810125"/>
          <p14:tracePt t="55489" x="3959225" y="4810125"/>
          <p14:tracePt t="55496" x="4222750" y="4911725"/>
          <p14:tracePt t="55504" x="4511675" y="5091113"/>
          <p14:tracePt t="55512" x="4613275" y="5167313"/>
          <p14:tracePt t="55520" x="4664075" y="5192713"/>
          <p14:tracePt t="55529" x="4740275" y="5235575"/>
          <p14:tracePt t="55536" x="4833938" y="5276850"/>
          <p14:tracePt t="55546" x="4919663" y="5311775"/>
          <p14:tracePt t="55552" x="5003800" y="5337175"/>
          <p14:tracePt t="55561" x="5106988" y="5345113"/>
          <p14:tracePt t="55568" x="5191125" y="5353050"/>
          <p14:tracePt t="55577" x="5284788" y="5353050"/>
          <p14:tracePt t="55584" x="5368925" y="5353050"/>
          <p14:tracePt t="55592" x="5454650" y="5353050"/>
          <p14:tracePt t="55600" x="5505450" y="5353050"/>
          <p14:tracePt t="55608" x="5591175" y="5353050"/>
          <p14:tracePt t="55616" x="5675313" y="5353050"/>
          <p14:tracePt t="55624" x="5735638" y="5353050"/>
          <p14:tracePt t="55632" x="5794375" y="5353050"/>
          <p14:tracePt t="55640" x="5827713" y="5353050"/>
          <p14:tracePt t="55648" x="5837238" y="5353050"/>
          <p14:tracePt t="55664" x="5845175" y="5353050"/>
          <p14:tracePt t="55696" x="5853113" y="5362575"/>
          <p14:tracePt t="55721" x="5853113" y="5370513"/>
          <p14:tracePt t="55728" x="5853113" y="5387975"/>
          <p14:tracePt t="55736" x="5853113" y="5430838"/>
          <p14:tracePt t="55745" x="5853113" y="5489575"/>
          <p14:tracePt t="55752" x="5853113" y="5532438"/>
          <p14:tracePt t="55762" x="5888038" y="5626100"/>
          <p14:tracePt t="55768" x="5930900" y="5684838"/>
          <p14:tracePt t="55777" x="6007100" y="5778500"/>
          <p14:tracePt t="55784" x="6049963" y="5854700"/>
          <p14:tracePt t="55802" x="6075363" y="5846763"/>
          <p14:tracePt t="56297" x="6057900" y="5838825"/>
          <p14:tracePt t="56312" x="6057900" y="5829300"/>
          <p14:tracePt t="56320" x="6057900" y="5821363"/>
          <p14:tracePt t="56328" x="6040438" y="5795963"/>
          <p14:tracePt t="56337" x="6040438" y="5788025"/>
          <p14:tracePt t="56347" x="6040438" y="5778500"/>
          <p14:tracePt t="56353" x="6032500" y="5778500"/>
          <p14:tracePt t="56361" x="6024563" y="5770563"/>
          <p14:tracePt t="56378" x="6024563" y="5761038"/>
          <p14:tracePt t="56409" x="6024563" y="5753100"/>
          <p14:tracePt t="56425" x="6024563" y="5745163"/>
          <p14:tracePt t="56522" x="6024563" y="5735638"/>
          <p14:tracePt t="56544" x="6015038" y="5735638"/>
          <p14:tracePt t="77264" x="5997575" y="5727700"/>
          <p14:tracePt t="77272" x="5981700" y="5710238"/>
          <p14:tracePt t="77280" x="5946775" y="5694363"/>
          <p14:tracePt t="77288" x="5880100" y="5659438"/>
          <p14:tracePt t="77297" x="5802313" y="5641975"/>
          <p14:tracePt t="77304" x="5718175" y="5600700"/>
          <p14:tracePt t="77312" x="5624513" y="5575300"/>
          <p14:tracePt t="77320" x="5538788" y="5549900"/>
          <p14:tracePt t="77328" x="5437188" y="5514975"/>
          <p14:tracePt t="77336" x="5360988" y="5497513"/>
          <p14:tracePt t="77344" x="5318125" y="5489575"/>
          <p14:tracePt t="77354" x="5267325" y="5464175"/>
          <p14:tracePt t="77361" x="5224463" y="5446713"/>
          <p14:tracePt t="77368" x="5199063" y="5438775"/>
          <p14:tracePt t="77377" x="5165725" y="5421313"/>
          <p14:tracePt t="77386" x="5157788" y="5421313"/>
          <p14:tracePt t="77393" x="5140325" y="5413375"/>
          <p14:tracePt t="77402" x="5122863" y="5405438"/>
          <p14:tracePt t="77536" x="5114925" y="5395913"/>
          <p14:tracePt t="77544" x="5114925" y="5387975"/>
          <p14:tracePt t="77552" x="5114925" y="5380038"/>
          <p14:tracePt t="77561" x="5122863" y="5353050"/>
          <p14:tracePt t="77568" x="5140325" y="5337175"/>
          <p14:tracePt t="77576" x="5157788" y="5327650"/>
          <p14:tracePt t="78080" x="5148263" y="5327650"/>
          <p14:tracePt t="78089" x="5140325" y="5327650"/>
          <p14:tracePt t="78097" x="5122863" y="5327650"/>
          <p14:tracePt t="78104" x="5114925" y="5327650"/>
          <p14:tracePt t="78136" x="5106988" y="5337175"/>
          <p14:tracePt t="78152" x="5106988" y="5345113"/>
          <p14:tracePt t="78161" x="5097463" y="5345113"/>
          <p14:tracePt t="78177" x="5097463" y="5353050"/>
          <p14:tracePt t="78184" x="5089525" y="5370513"/>
          <p14:tracePt t="78217" x="5080000" y="5380038"/>
          <p14:tracePt t="78329" x="5080000" y="5387975"/>
          <p14:tracePt t="78859" x="5106988" y="5395913"/>
          <p14:tracePt t="78866" x="5173663" y="5395913"/>
          <p14:tracePt t="78872" x="5276850" y="5395913"/>
          <p14:tracePt t="78880" x="5378450" y="5395913"/>
          <p14:tracePt t="78902" x="5649913" y="5276850"/>
          <p14:tracePt t="78904" x="5888038" y="5183188"/>
          <p14:tracePt t="78913" x="6108700" y="5048250"/>
          <p14:tracePt t="78921" x="6389688" y="4911725"/>
          <p14:tracePt t="78929" x="6719888" y="4767263"/>
          <p14:tracePt t="78936" x="7188200" y="4605338"/>
          <p14:tracePt t="78944" x="7646988" y="4460875"/>
          <p14:tracePt t="78952" x="8207375" y="4376738"/>
          <p14:tracePt t="78960" x="8767763" y="4300538"/>
          <p14:tracePt t="78968" x="9353550" y="4257675"/>
          <p14:tracePt t="78976" x="9898063" y="4257675"/>
          <p14:tracePt t="78984" x="10442575" y="4257675"/>
          <p14:tracePt t="78992" x="10960100" y="4257675"/>
          <p14:tracePt t="79000" x="11452225" y="4257675"/>
          <p14:tracePt t="79009" x="11852275" y="4257675"/>
          <p14:tracePt t="79019" x="12141200" y="425767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D40B773-7B09-4CA5-ACEF-6D8094970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73" name="Freeform: Shape 72">
            <a:extLst>
              <a:ext uri="{FF2B5EF4-FFF2-40B4-BE49-F238E27FC236}">
                <a16:creationId xmlns:a16="http://schemas.microsoft.com/office/drawing/2014/main" id="{9680A730-D307-4619-A089-699C8994C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00913" y="588083"/>
            <a:ext cx="6053670" cy="5681834"/>
          </a:xfrm>
          <a:custGeom>
            <a:avLst/>
            <a:gdLst>
              <a:gd name="connsiteX0" fmla="*/ 6053670 w 6053670"/>
              <a:gd name="connsiteY0" fmla="*/ 1098 h 5681834"/>
              <a:gd name="connsiteX1" fmla="*/ 6053670 w 6053670"/>
              <a:gd name="connsiteY1" fmla="*/ 1012899 h 5681834"/>
              <a:gd name="connsiteX2" fmla="*/ 6053670 w 6053670"/>
              <a:gd name="connsiteY2" fmla="*/ 1254558 h 5681834"/>
              <a:gd name="connsiteX3" fmla="*/ 6053670 w 6053670"/>
              <a:gd name="connsiteY3" fmla="*/ 5681834 h 5681834"/>
              <a:gd name="connsiteX4" fmla="*/ 0 w 6053670"/>
              <a:gd name="connsiteY4" fmla="*/ 5681834 h 5681834"/>
              <a:gd name="connsiteX5" fmla="*/ 0 w 6053670"/>
              <a:gd name="connsiteY5" fmla="*/ 1249853 h 5681834"/>
              <a:gd name="connsiteX6" fmla="*/ 0 w 6053670"/>
              <a:gd name="connsiteY6" fmla="*/ 1012899 h 5681834"/>
              <a:gd name="connsiteX7" fmla="*/ 0 w 6053670"/>
              <a:gd name="connsiteY7" fmla="*/ 0 h 5681834"/>
              <a:gd name="connsiteX8" fmla="*/ 35717 w 6053670"/>
              <a:gd name="connsiteY8" fmla="*/ 5488 h 5681834"/>
              <a:gd name="connsiteX9" fmla="*/ 140445 w 6053670"/>
              <a:gd name="connsiteY9" fmla="*/ 21641 h 5681834"/>
              <a:gd name="connsiteX10" fmla="*/ 216722 w 6053670"/>
              <a:gd name="connsiteY10" fmla="*/ 32932 h 5681834"/>
              <a:gd name="connsiteX11" fmla="*/ 307527 w 6053670"/>
              <a:gd name="connsiteY11" fmla="*/ 44850 h 5681834"/>
              <a:gd name="connsiteX12" fmla="*/ 415282 w 6053670"/>
              <a:gd name="connsiteY12" fmla="*/ 59121 h 5681834"/>
              <a:gd name="connsiteX13" fmla="*/ 534539 w 6053670"/>
              <a:gd name="connsiteY13" fmla="*/ 74175 h 5681834"/>
              <a:gd name="connsiteX14" fmla="*/ 668931 w 6053670"/>
              <a:gd name="connsiteY14" fmla="*/ 90014 h 5681834"/>
              <a:gd name="connsiteX15" fmla="*/ 815430 w 6053670"/>
              <a:gd name="connsiteY15" fmla="*/ 106794 h 5681834"/>
              <a:gd name="connsiteX16" fmla="*/ 974641 w 6053670"/>
              <a:gd name="connsiteY16" fmla="*/ 123574 h 5681834"/>
              <a:gd name="connsiteX17" fmla="*/ 1144144 w 6053670"/>
              <a:gd name="connsiteY17" fmla="*/ 140667 h 5681834"/>
              <a:gd name="connsiteX18" fmla="*/ 1326965 w 6053670"/>
              <a:gd name="connsiteY18" fmla="*/ 156506 h 5681834"/>
              <a:gd name="connsiteX19" fmla="*/ 1518261 w 6053670"/>
              <a:gd name="connsiteY19" fmla="*/ 171717 h 5681834"/>
              <a:gd name="connsiteX20" fmla="*/ 1720453 w 6053670"/>
              <a:gd name="connsiteY20" fmla="*/ 185518 h 5681834"/>
              <a:gd name="connsiteX21" fmla="*/ 1931121 w 6053670"/>
              <a:gd name="connsiteY21" fmla="*/ 198690 h 5681834"/>
              <a:gd name="connsiteX22" fmla="*/ 2150869 w 6053670"/>
              <a:gd name="connsiteY22" fmla="*/ 211079 h 5681834"/>
              <a:gd name="connsiteX23" fmla="*/ 2263467 w 6053670"/>
              <a:gd name="connsiteY23" fmla="*/ 215470 h 5681834"/>
              <a:gd name="connsiteX24" fmla="*/ 2378487 w 6053670"/>
              <a:gd name="connsiteY24" fmla="*/ 220332 h 5681834"/>
              <a:gd name="connsiteX25" fmla="*/ 2495323 w 6053670"/>
              <a:gd name="connsiteY25" fmla="*/ 224879 h 5681834"/>
              <a:gd name="connsiteX26" fmla="*/ 2612764 w 6053670"/>
              <a:gd name="connsiteY26" fmla="*/ 227859 h 5681834"/>
              <a:gd name="connsiteX27" fmla="*/ 2732627 w 6053670"/>
              <a:gd name="connsiteY27" fmla="*/ 230525 h 5681834"/>
              <a:gd name="connsiteX28" fmla="*/ 2853700 w 6053670"/>
              <a:gd name="connsiteY28" fmla="*/ 233348 h 5681834"/>
              <a:gd name="connsiteX29" fmla="*/ 2977195 w 6053670"/>
              <a:gd name="connsiteY29" fmla="*/ 235229 h 5681834"/>
              <a:gd name="connsiteX30" fmla="*/ 3101901 w 6053670"/>
              <a:gd name="connsiteY30" fmla="*/ 235229 h 5681834"/>
              <a:gd name="connsiteX31" fmla="*/ 3227817 w 6053670"/>
              <a:gd name="connsiteY31" fmla="*/ 236170 h 5681834"/>
              <a:gd name="connsiteX32" fmla="*/ 3354944 w 6053670"/>
              <a:gd name="connsiteY32" fmla="*/ 235229 h 5681834"/>
              <a:gd name="connsiteX33" fmla="*/ 3483887 w 6053670"/>
              <a:gd name="connsiteY33" fmla="*/ 233348 h 5681834"/>
              <a:gd name="connsiteX34" fmla="*/ 3612830 w 6053670"/>
              <a:gd name="connsiteY34" fmla="*/ 231623 h 5681834"/>
              <a:gd name="connsiteX35" fmla="*/ 3743590 w 6053670"/>
              <a:gd name="connsiteY35" fmla="*/ 227859 h 5681834"/>
              <a:gd name="connsiteX36" fmla="*/ 3875560 w 6053670"/>
              <a:gd name="connsiteY36" fmla="*/ 223938 h 5681834"/>
              <a:gd name="connsiteX37" fmla="*/ 4007530 w 6053670"/>
              <a:gd name="connsiteY37" fmla="*/ 219391 h 5681834"/>
              <a:gd name="connsiteX38" fmla="*/ 4140710 w 6053670"/>
              <a:gd name="connsiteY38" fmla="*/ 212961 h 5681834"/>
              <a:gd name="connsiteX39" fmla="*/ 4275102 w 6053670"/>
              <a:gd name="connsiteY39" fmla="*/ 205277 h 5681834"/>
              <a:gd name="connsiteX40" fmla="*/ 4410098 w 6053670"/>
              <a:gd name="connsiteY40" fmla="*/ 197907 h 5681834"/>
              <a:gd name="connsiteX41" fmla="*/ 4545096 w 6053670"/>
              <a:gd name="connsiteY41" fmla="*/ 188498 h 5681834"/>
              <a:gd name="connsiteX42" fmla="*/ 4681909 w 6053670"/>
              <a:gd name="connsiteY42" fmla="*/ 177207 h 5681834"/>
              <a:gd name="connsiteX43" fmla="*/ 4816905 w 6053670"/>
              <a:gd name="connsiteY43" fmla="*/ 165916 h 5681834"/>
              <a:gd name="connsiteX44" fmla="*/ 4954323 w 6053670"/>
              <a:gd name="connsiteY44" fmla="*/ 152899 h 5681834"/>
              <a:gd name="connsiteX45" fmla="*/ 5092347 w 6053670"/>
              <a:gd name="connsiteY45" fmla="*/ 138629 h 5681834"/>
              <a:gd name="connsiteX46" fmla="*/ 5228555 w 6053670"/>
              <a:gd name="connsiteY46" fmla="*/ 123574 h 5681834"/>
              <a:gd name="connsiteX47" fmla="*/ 5366578 w 6053670"/>
              <a:gd name="connsiteY47" fmla="*/ 106010 h 5681834"/>
              <a:gd name="connsiteX48" fmla="*/ 5503997 w 6053670"/>
              <a:gd name="connsiteY48" fmla="*/ 87192 h 5681834"/>
              <a:gd name="connsiteX49" fmla="*/ 5642020 w 6053670"/>
              <a:gd name="connsiteY49" fmla="*/ 68530 h 5681834"/>
              <a:gd name="connsiteX50" fmla="*/ 5779438 w 6053670"/>
              <a:gd name="connsiteY50" fmla="*/ 46733 h 5681834"/>
              <a:gd name="connsiteX51" fmla="*/ 5916251 w 6053670"/>
              <a:gd name="connsiteY51" fmla="*/ 24464 h 568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681834">
                <a:moveTo>
                  <a:pt x="6053670" y="1098"/>
                </a:moveTo>
                <a:lnTo>
                  <a:pt x="6053670" y="1012899"/>
                </a:lnTo>
                <a:lnTo>
                  <a:pt x="6053670" y="1254558"/>
                </a:lnTo>
                <a:lnTo>
                  <a:pt x="6053670" y="5681834"/>
                </a:lnTo>
                <a:lnTo>
                  <a:pt x="0" y="5681834"/>
                </a:lnTo>
                <a:lnTo>
                  <a:pt x="0" y="1249853"/>
                </a:lnTo>
                <a:lnTo>
                  <a:pt x="0" y="101289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75" name="Freeform 5">
            <a:extLst>
              <a:ext uri="{FF2B5EF4-FFF2-40B4-BE49-F238E27FC236}">
                <a16:creationId xmlns:a16="http://schemas.microsoft.com/office/drawing/2014/main" id="{9768AB41-1F45-4D7D-8E9F-F32F00C12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77" name="Freeform 5">
            <a:extLst>
              <a:ext uri="{FF2B5EF4-FFF2-40B4-BE49-F238E27FC236}">
                <a16:creationId xmlns:a16="http://schemas.microsoft.com/office/drawing/2014/main" id="{22CC7380-78F8-4871-A3DB-C4F04F396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598383"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id="{6211D80B-4712-F143-B590-5FC825E3CEFA}"/>
              </a:ext>
            </a:extLst>
          </p:cNvPr>
          <p:cNvSpPr>
            <a:spLocks noGrp="1"/>
          </p:cNvSpPr>
          <p:nvPr>
            <p:ph type="title"/>
          </p:nvPr>
        </p:nvSpPr>
        <p:spPr>
          <a:xfrm>
            <a:off x="639098" y="629265"/>
            <a:ext cx="5373877" cy="1622322"/>
          </a:xfrm>
        </p:spPr>
        <p:txBody>
          <a:bodyPr>
            <a:normAutofit fontScale="90000"/>
          </a:bodyPr>
          <a:lstStyle/>
          <a:p>
            <a:r>
              <a:rPr lang="en-US" dirty="0">
                <a:solidFill>
                  <a:schemeClr val="tx1"/>
                </a:solidFill>
              </a:rPr>
              <a:t>What has Jesse Been </a:t>
            </a:r>
            <a:r>
              <a:rPr lang="en-US">
                <a:solidFill>
                  <a:schemeClr val="tx1"/>
                </a:solidFill>
              </a:rPr>
              <a:t>up to in the community?</a:t>
            </a:r>
          </a:p>
        </p:txBody>
      </p:sp>
      <p:sp>
        <p:nvSpPr>
          <p:cNvPr id="79" name="Rectangle 78">
            <a:extLst>
              <a:ext uri="{FF2B5EF4-FFF2-40B4-BE49-F238E27FC236}">
                <a16:creationId xmlns:a16="http://schemas.microsoft.com/office/drawing/2014/main" id="{B4FA2E53-B132-494A-BD39-D0FF6158E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026" name="Picture 2" descr="Ansible Automation Engine">
            <a:extLst>
              <a:ext uri="{FF2B5EF4-FFF2-40B4-BE49-F238E27FC236}">
                <a16:creationId xmlns:a16="http://schemas.microsoft.com/office/drawing/2014/main" id="{C2874483-1D0D-4EDF-BBFB-DD5A535BEC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080" r="3543" b="-2"/>
          <a:stretch/>
        </p:blipFill>
        <p:spPr bwMode="auto">
          <a:xfrm>
            <a:off x="6595085" y="4412542"/>
            <a:ext cx="2517689" cy="21370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CC27DC-6126-4F60-8F40-73179A5F03AB}"/>
              </a:ext>
            </a:extLst>
          </p:cNvPr>
          <p:cNvSpPr txBox="1"/>
          <p:nvPr/>
        </p:nvSpPr>
        <p:spPr>
          <a:xfrm>
            <a:off x="479204" y="3092749"/>
            <a:ext cx="6442003" cy="100027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I’ve been working on </a:t>
            </a:r>
            <a:r>
              <a:rPr lang="en-US" i="1" dirty="0"/>
              <a:t>building infrastructure </a:t>
            </a:r>
            <a:r>
              <a:rPr lang="en-US" dirty="0"/>
              <a:t>for WRCCDC.</a:t>
            </a:r>
          </a:p>
          <a:p>
            <a:pPr>
              <a:spcAft>
                <a:spcPts val="600"/>
              </a:spcAft>
            </a:pPr>
            <a:endParaRPr lang="en-US" dirty="0"/>
          </a:p>
        </p:txBody>
      </p:sp>
      <p:sp>
        <p:nvSpPr>
          <p:cNvPr id="8" name="TextBox 7">
            <a:extLst>
              <a:ext uri="{FF2B5EF4-FFF2-40B4-BE49-F238E27FC236}">
                <a16:creationId xmlns:a16="http://schemas.microsoft.com/office/drawing/2014/main" id="{C9532E76-C124-4255-A57A-EB71156F5099}"/>
              </a:ext>
            </a:extLst>
          </p:cNvPr>
          <p:cNvSpPr txBox="1"/>
          <p:nvPr/>
        </p:nvSpPr>
        <p:spPr>
          <a:xfrm>
            <a:off x="479205" y="4016892"/>
            <a:ext cx="5665254" cy="1000274"/>
          </a:xfrm>
          <a:prstGeom prst="rect">
            <a:avLst/>
          </a:prstGeom>
          <a:noFill/>
        </p:spPr>
        <p:txBody>
          <a:bodyPr wrap="square" lIns="91440" tIns="45720" rIns="91440" bIns="45720" rtlCol="0" anchor="t">
            <a:spAutoFit/>
          </a:bodyPr>
          <a:lstStyle/>
          <a:p>
            <a:pPr marL="285750" indent="-285750">
              <a:spcAft>
                <a:spcPts val="600"/>
              </a:spcAft>
              <a:buFont typeface="Arial" panose="020B0604020202020204" pitchFamily="34" charset="0"/>
              <a:buChar char="•"/>
            </a:pPr>
            <a:r>
              <a:rPr lang="en-US" dirty="0"/>
              <a:t>Using Ansible to </a:t>
            </a:r>
            <a:r>
              <a:rPr lang="en-US" i="1" dirty="0"/>
              <a:t>automate</a:t>
            </a:r>
            <a:r>
              <a:rPr lang="en-US" dirty="0"/>
              <a:t> deployments within vSphere</a:t>
            </a:r>
          </a:p>
          <a:p>
            <a:pPr>
              <a:spcAft>
                <a:spcPts val="600"/>
              </a:spcAft>
            </a:pPr>
            <a:endParaRPr lang="en-US" dirty="0"/>
          </a:p>
        </p:txBody>
      </p:sp>
      <p:pic>
        <p:nvPicPr>
          <p:cNvPr id="7" name="Picture 6" descr="Map&#10;&#10;Description automatically generated">
            <a:extLst>
              <a:ext uri="{FF2B5EF4-FFF2-40B4-BE49-F238E27FC236}">
                <a16:creationId xmlns:a16="http://schemas.microsoft.com/office/drawing/2014/main" id="{EABA9E23-BD60-4D9C-8726-D9436836F196}"/>
              </a:ext>
            </a:extLst>
          </p:cNvPr>
          <p:cNvPicPr>
            <a:picLocks noChangeAspect="1"/>
          </p:cNvPicPr>
          <p:nvPr/>
        </p:nvPicPr>
        <p:blipFill>
          <a:blip r:embed="rId5"/>
          <a:stretch>
            <a:fillRect/>
          </a:stretch>
        </p:blipFill>
        <p:spPr>
          <a:xfrm>
            <a:off x="6476373" y="1992611"/>
            <a:ext cx="6010275" cy="2200275"/>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BB552811-D4EE-48EA-BE91-C3CE367DF4C6}"/>
              </a:ext>
            </a:extLst>
          </p:cNvPr>
          <p:cNvPicPr>
            <a:picLocks noChangeAspect="1"/>
          </p:cNvPicPr>
          <p:nvPr/>
        </p:nvPicPr>
        <p:blipFill>
          <a:blip r:embed="rId6"/>
          <a:stretch>
            <a:fillRect/>
          </a:stretch>
        </p:blipFill>
        <p:spPr>
          <a:xfrm>
            <a:off x="6476373" y="658947"/>
            <a:ext cx="6019800" cy="1276350"/>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956A691E-F4B7-4522-B3F8-4BA927452EBE}"/>
              </a:ext>
            </a:extLst>
          </p:cNvPr>
          <p:cNvPicPr>
            <a:picLocks noChangeAspect="1"/>
          </p:cNvPicPr>
          <p:nvPr/>
        </p:nvPicPr>
        <p:blipFill>
          <a:blip r:embed="rId7"/>
          <a:stretch>
            <a:fillRect/>
          </a:stretch>
        </p:blipFill>
        <p:spPr>
          <a:xfrm>
            <a:off x="8964215" y="4599518"/>
            <a:ext cx="3267075" cy="2057400"/>
          </a:xfrm>
          <a:prstGeom prst="rect">
            <a:avLst/>
          </a:prstGeom>
        </p:spPr>
      </p:pic>
    </p:spTree>
    <p:custDataLst>
      <p:tags r:id="rId1"/>
    </p:custDataLst>
    <p:extLst>
      <p:ext uri="{BB962C8B-B14F-4D97-AF65-F5344CB8AC3E}">
        <p14:creationId xmlns:p14="http://schemas.microsoft.com/office/powerpoint/2010/main" val="17565637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extLst>
    <p:ext uri="{3A86A75C-4F4B-4683-9AE1-C65F6400EC91}">
      <p14:laserTraceLst xmlns:p14="http://schemas.microsoft.com/office/powerpoint/2010/main">
        <p14:tracePtLst>
          <p14:tracePt t="58721" x="61913" y="3976688"/>
          <p14:tracePt t="58729" x="100013" y="3986213"/>
          <p14:tracePt t="58742" x="133350" y="3995738"/>
          <p14:tracePt t="58759" x="200025" y="4010025"/>
          <p14:tracePt t="58775" x="257175" y="4014788"/>
          <p14:tracePt t="58791" x="300038" y="4010025"/>
          <p14:tracePt t="58794" x="314325" y="4000500"/>
          <p14:tracePt t="58808" x="333375" y="3986213"/>
          <p14:tracePt t="58810" x="347663" y="3962400"/>
          <p14:tracePt t="58826" x="357188" y="3924300"/>
          <p14:tracePt t="58843" x="357188" y="3871913"/>
          <p14:tracePt t="58858" x="314325" y="3805238"/>
          <p14:tracePt t="58875" x="252413" y="3719513"/>
          <p14:tracePt t="58891" x="214313" y="3662363"/>
          <p14:tracePt t="58909" x="204788" y="3614738"/>
          <p14:tracePt t="58925" x="209550" y="3586163"/>
          <p14:tracePt t="58941" x="295275" y="3548063"/>
          <p14:tracePt t="58959" x="519113" y="3529013"/>
          <p14:tracePt t="58965" x="714375" y="3529013"/>
          <p14:tracePt t="58974" x="895350" y="3529013"/>
          <p14:tracePt t="58992" x="1571625" y="3619500"/>
          <p14:tracePt t="59008" x="1804988" y="3686175"/>
          <p14:tracePt t="59025" x="2476500" y="3881438"/>
          <p14:tracePt t="59041" x="2933700" y="3981450"/>
          <p14:tracePt t="59059" x="3419475" y="4081463"/>
          <p14:tracePt t="59075" x="3986213" y="4157663"/>
          <p14:tracePt t="59093" x="4486275" y="4233863"/>
          <p14:tracePt t="59108" x="4914900" y="4295775"/>
          <p14:tracePt t="59125" x="5191125" y="4343400"/>
          <p14:tracePt t="59141" x="5281613" y="4381500"/>
          <p14:tracePt t="59158" x="5305425" y="4414838"/>
          <p14:tracePt t="59161" x="5295900" y="4429125"/>
          <p14:tracePt t="59175" x="5243513" y="4452938"/>
          <p14:tracePt t="59369" x="5243513" y="4457700"/>
          <p14:tracePt t="59376" x="5257800" y="4481513"/>
          <p14:tracePt t="59385" x="5291138" y="4514850"/>
          <p14:tracePt t="59392" x="5367338" y="4543425"/>
          <p14:tracePt t="59409" x="5500688" y="4591050"/>
          <p14:tracePt t="59425" x="5938838" y="4619625"/>
          <p14:tracePt t="59441" x="6286500" y="4619625"/>
          <p14:tracePt t="59458" x="6662738" y="4619625"/>
          <p14:tracePt t="59475" x="7010400" y="4619625"/>
          <p14:tracePt t="59491" x="7234238" y="4619625"/>
          <p14:tracePt t="59508" x="7353300" y="4581525"/>
          <p14:tracePt t="59525" x="7443788" y="4529138"/>
          <p14:tracePt t="59544" x="7539038" y="4429125"/>
          <p14:tracePt t="59545" x="7586663" y="4343400"/>
          <p14:tracePt t="59558" x="7648575" y="4205288"/>
          <p14:tracePt t="59574" x="7734300" y="3833813"/>
          <p14:tracePt t="59591" x="7743825" y="3381375"/>
          <p14:tracePt t="59594" x="7739063" y="3148013"/>
          <p14:tracePt t="59609" x="7658100" y="2690813"/>
          <p14:tracePt t="59626" x="7605713" y="2524125"/>
          <p14:tracePt t="59634" x="7515225" y="2347913"/>
          <p14:tracePt t="59641" x="7472363" y="2300288"/>
          <p14:tracePt t="59658" x="7396163" y="2243138"/>
          <p14:tracePt t="59676" x="7296150" y="2233613"/>
          <p14:tracePt t="59692" x="7186613" y="2262188"/>
          <p14:tracePt t="59708" x="7000875" y="2357438"/>
          <p14:tracePt t="59725" x="6743700" y="2481263"/>
          <p14:tracePt t="59741" x="6491288" y="2624138"/>
          <p14:tracePt t="59759" x="6353175" y="2728913"/>
          <p14:tracePt t="59761" x="6329363" y="2776538"/>
          <p14:tracePt t="59775" x="6315075" y="2828925"/>
          <p14:tracePt t="59779" x="6310313" y="2867025"/>
          <p14:tracePt t="59791" x="6310313" y="2900363"/>
          <p14:tracePt t="59810" x="6319838" y="2962275"/>
          <p14:tracePt t="59825" x="6329363" y="2971800"/>
          <p14:tracePt t="59841" x="6391275" y="2990850"/>
          <p14:tracePt t="59858" x="6477000" y="2990850"/>
          <p14:tracePt t="59874" x="6596063" y="2990850"/>
          <p14:tracePt t="59891" x="6657975" y="2990850"/>
          <p14:tracePt t="59910" x="6691313" y="2967038"/>
          <p14:tracePt t="59913" x="6705600" y="2952750"/>
          <p14:tracePt t="59926" x="6724650" y="2924175"/>
          <p14:tracePt t="59941" x="6743700" y="2852738"/>
          <p14:tracePt t="59958" x="6748463" y="2767013"/>
          <p14:tracePt t="59974" x="6748463" y="2690813"/>
          <p14:tracePt t="59991" x="6748463" y="2643188"/>
          <p14:tracePt t="60009" x="6748463" y="2638425"/>
          <p14:tracePt t="60041" x="6748463" y="2652713"/>
          <p14:tracePt t="60058" x="6672263" y="2814638"/>
          <p14:tracePt t="60074" x="6624638" y="2957513"/>
          <p14:tracePt t="60091" x="6615113" y="3148013"/>
          <p14:tracePt t="60108" x="6672263" y="3386138"/>
          <p14:tracePt t="60124" x="6872288" y="3605213"/>
          <p14:tracePt t="60142" x="7177088" y="3719513"/>
          <p14:tracePt t="60157" x="7529513" y="3724275"/>
          <p14:tracePt t="60161" x="7720013" y="3690938"/>
          <p14:tracePt t="60174" x="7924800" y="3624263"/>
          <p14:tracePt t="60191" x="8191500" y="3471863"/>
          <p14:tracePt t="60196" x="8253413" y="3414713"/>
          <p14:tracePt t="60208" x="8286750" y="3328988"/>
          <p14:tracePt t="60225" x="8286750" y="3181350"/>
          <p14:tracePt t="60241" x="8015288" y="2833688"/>
          <p14:tracePt t="60260" x="7700963" y="2600325"/>
          <p14:tracePt t="60274" x="7410450" y="2443163"/>
          <p14:tracePt t="60291" x="7158038" y="2400300"/>
          <p14:tracePt t="60307" x="6981825" y="2414588"/>
          <p14:tracePt t="60324" x="6848475" y="2543175"/>
          <p14:tracePt t="60341" x="6748463" y="2809875"/>
          <p14:tracePt t="60358" x="6691313" y="3124200"/>
          <p14:tracePt t="60375" x="6734175" y="3362325"/>
          <p14:tracePt t="60379" x="6796088" y="3443288"/>
          <p14:tracePt t="60391" x="6881813" y="3524250"/>
          <p14:tracePt t="60410" x="7143750" y="3614738"/>
          <p14:tracePt t="60425" x="7210425" y="3619500"/>
          <p14:tracePt t="60441" x="7296150" y="3605213"/>
          <p14:tracePt t="60458" x="7334250" y="3552825"/>
          <p14:tracePt t="60474" x="7339013" y="3481388"/>
          <p14:tracePt t="60491" x="7343775" y="3395663"/>
          <p14:tracePt t="60510" x="7343775" y="3305175"/>
          <p14:tracePt t="60524" x="7305675" y="3228975"/>
          <p14:tracePt t="60541" x="7253288" y="3171825"/>
          <p14:tracePt t="60558" x="7200900" y="3148013"/>
          <p14:tracePt t="60561" x="7191375" y="3148013"/>
          <p14:tracePt t="60574" x="7186613" y="3148013"/>
          <p14:tracePt t="60579" x="7172325" y="3157538"/>
          <p14:tracePt t="60592" x="7158038" y="3167063"/>
          <p14:tracePt t="60608" x="7077075" y="3228975"/>
          <p14:tracePt t="60625" x="7053263" y="3243263"/>
          <p14:tracePt t="60641" x="6996113" y="3262313"/>
          <p14:tracePt t="60673" x="6991350" y="3262313"/>
          <p14:tracePt t="60680" x="6991350" y="3257550"/>
          <p14:tracePt t="60691" x="6991350" y="3248025"/>
          <p14:tracePt t="60708" x="7000875" y="3224213"/>
          <p14:tracePt t="60724" x="7019925" y="3186113"/>
          <p14:tracePt t="60740" x="7029450" y="3138488"/>
          <p14:tracePt t="60758" x="7034213" y="3076575"/>
          <p14:tracePt t="60774" x="7034213" y="3014663"/>
          <p14:tracePt t="60791" x="6991350" y="2957513"/>
          <p14:tracePt t="60792" x="6967538" y="2933700"/>
          <p14:tracePt t="60810" x="6934200" y="2924175"/>
          <p14:tracePt t="60824" x="6924675" y="2924175"/>
          <p14:tracePt t="60840" x="6881813" y="2957513"/>
          <p14:tracePt t="60857" x="6834188" y="3028950"/>
          <p14:tracePt t="60874" x="6791325" y="3095625"/>
          <p14:tracePt t="60891" x="6762750" y="3157538"/>
          <p14:tracePt t="60909" x="6757988" y="3195638"/>
          <p14:tracePt t="60924" x="6762750" y="3209925"/>
          <p14:tracePt t="60940" x="6786563" y="3233738"/>
          <p14:tracePt t="60958" x="6791325" y="3233738"/>
          <p14:tracePt t="60963" x="6796088" y="3238500"/>
          <p14:tracePt t="60974" x="6800850" y="3243263"/>
          <p14:tracePt t="60991" x="6838950" y="3248025"/>
          <p14:tracePt t="61007" x="6924675" y="3276600"/>
          <p14:tracePt t="61009" x="6991350" y="3295650"/>
          <p14:tracePt t="61024" x="7062788" y="3338513"/>
          <p14:tracePt t="61025" x="7143750" y="3400425"/>
          <p14:tracePt t="61041" x="7410450" y="3600450"/>
          <p14:tracePt t="61058" x="7805738" y="3962400"/>
          <p14:tracePt t="61075" x="8220075" y="4424363"/>
          <p14:tracePt t="61091" x="8601075" y="4953000"/>
          <p14:tracePt t="61108" x="8843963" y="5372100"/>
          <p14:tracePt t="61124" x="9048750" y="5638800"/>
          <p14:tracePt t="61141" x="9244013" y="5729288"/>
          <p14:tracePt t="61159" x="9453563" y="5738813"/>
          <p14:tracePt t="61161" x="9544050" y="5715000"/>
          <p14:tracePt t="61174" x="9625013" y="5681663"/>
          <p14:tracePt t="61191" x="9763125" y="5605463"/>
          <p14:tracePt t="61207" x="9848850" y="5548313"/>
          <p14:tracePt t="61224" x="9901238" y="5486400"/>
          <p14:tracePt t="61228" x="9920288" y="5448300"/>
          <p14:tracePt t="61241" x="9929813" y="5410200"/>
          <p14:tracePt t="61258" x="9991725" y="5291138"/>
          <p14:tracePt t="61274" x="10034588" y="5214938"/>
          <p14:tracePt t="61291" x="10058400" y="5181600"/>
          <p14:tracePt t="61307" x="10063163" y="5162550"/>
          <p14:tracePt t="61324" x="10063163" y="5153025"/>
          <p14:tracePt t="61340" x="10058400" y="5143500"/>
          <p14:tracePt t="61357" x="10034588" y="5133975"/>
          <p14:tracePt t="61374" x="10020300" y="5133975"/>
          <p14:tracePt t="61390" x="10010775" y="5138738"/>
          <p14:tracePt t="61407" x="10010775" y="5162550"/>
          <p14:tracePt t="61423" x="10010775" y="5186363"/>
          <p14:tracePt t="61425" x="10010775" y="5200650"/>
          <p14:tracePt t="61440" x="10010775" y="5210175"/>
          <p14:tracePt t="61577" x="10006013" y="5210175"/>
          <p14:tracePt t="63306" x="9977438" y="5200650"/>
          <p14:tracePt t="63313" x="9934575" y="5191125"/>
          <p14:tracePt t="63323" x="9882188" y="5186363"/>
          <p14:tracePt t="63342" x="9758363" y="5153025"/>
          <p14:tracePt t="63357" x="9620250" y="5091113"/>
          <p14:tracePt t="63373" x="9353550" y="4981575"/>
          <p14:tracePt t="63390" x="8953500" y="4800600"/>
          <p14:tracePt t="63407" x="8520113" y="4533900"/>
          <p14:tracePt t="63410" x="8324850" y="4386263"/>
          <p14:tracePt t="63424" x="8124825" y="4214813"/>
          <p14:tracePt t="63440" x="7877175" y="3924300"/>
          <p14:tracePt t="63457" x="7739063" y="3648075"/>
          <p14:tracePt t="63473" x="7615238" y="3328988"/>
          <p14:tracePt t="63490" x="7591425" y="3205163"/>
          <p14:tracePt t="63506" x="7591425" y="3157538"/>
          <p14:tracePt t="63524" x="7591425" y="3133725"/>
          <p14:tracePt t="63540" x="7596188" y="3105150"/>
          <p14:tracePt t="63556" x="7605713" y="3081338"/>
          <p14:tracePt t="63573" x="7615238" y="3057525"/>
          <p14:tracePt t="63589" x="7620000" y="3038475"/>
          <p14:tracePt t="63607" x="7620000" y="3024188"/>
          <p14:tracePt t="63610" x="7620000" y="3009900"/>
          <p14:tracePt t="63623" x="7620000" y="2995613"/>
          <p14:tracePt t="63642" x="7620000" y="2967038"/>
          <p14:tracePt t="63645" x="7620000" y="2957513"/>
          <p14:tracePt t="63658" x="7620000" y="2938463"/>
          <p14:tracePt t="63672" x="7620000" y="2900363"/>
          <p14:tracePt t="63689" x="7620000" y="2833688"/>
          <p14:tracePt t="63706" x="7596188" y="2767013"/>
          <p14:tracePt t="63723" x="7567613" y="2705100"/>
          <p14:tracePt t="63739" x="7534275" y="2657475"/>
          <p14:tracePt t="63757" x="7505700" y="2628900"/>
          <p14:tracePt t="63772" x="7486650" y="2605088"/>
          <p14:tracePt t="63792" x="7481888" y="2595563"/>
          <p14:tracePt t="63822" x="7481888" y="2586038"/>
          <p14:tracePt t="63840" x="7477125" y="2586038"/>
          <p14:tracePt t="64176" x="7477125" y="2581275"/>
          <p14:tracePt t="64185" x="7477125" y="2557463"/>
          <p14:tracePt t="64192" x="7477125" y="2524125"/>
          <p14:tracePt t="64206" x="7477125" y="2481263"/>
          <p14:tracePt t="64224" x="7477125" y="2390775"/>
          <p14:tracePt t="64239" x="7477125" y="2271713"/>
          <p14:tracePt t="64257" x="7443788" y="2152650"/>
          <p14:tracePt t="64273" x="7353300" y="2028825"/>
          <p14:tracePt t="64289" x="7324725" y="2019300"/>
          <p14:tracePt t="64306" x="7291388" y="2019300"/>
          <p14:tracePt t="64323" x="7248525" y="2043113"/>
          <p14:tracePt t="64330" x="7234238" y="2066925"/>
          <p14:tracePt t="64340" x="7219950" y="2095500"/>
          <p14:tracePt t="64356" x="7196138" y="2181225"/>
          <p14:tracePt t="64373" x="7191375" y="2271713"/>
          <p14:tracePt t="64389" x="7196138" y="2362200"/>
          <p14:tracePt t="64408" x="7243763" y="2428875"/>
          <p14:tracePt t="64409" x="7267575" y="2452688"/>
          <p14:tracePt t="64422" x="7281863" y="2471738"/>
          <p14:tracePt t="64439" x="7324725" y="2486025"/>
          <p14:tracePt t="64457" x="7367588" y="2486025"/>
          <p14:tracePt t="64472" x="7367588" y="2457450"/>
          <p14:tracePt t="64489" x="7367588" y="2409825"/>
          <p14:tracePt t="64505" x="7353300" y="2362200"/>
          <p14:tracePt t="64523" x="7334250" y="2338388"/>
          <p14:tracePt t="64539" x="7324725" y="2333625"/>
          <p14:tracePt t="65473" x="7305675" y="2333625"/>
          <p14:tracePt t="65481" x="7286625" y="2333625"/>
          <p14:tracePt t="65489" x="7258050" y="2333625"/>
          <p14:tracePt t="65506" x="7177088" y="2328863"/>
          <p14:tracePt t="65522" x="7100888" y="2328863"/>
          <p14:tracePt t="65539" x="7034213" y="2328863"/>
          <p14:tracePt t="65555" x="6962775" y="2362200"/>
          <p14:tracePt t="65572" x="6905625" y="2457450"/>
          <p14:tracePt t="65588" x="6862763" y="2581275"/>
          <p14:tracePt t="65605" x="6853238" y="2671763"/>
          <p14:tracePt t="65622" x="6853238" y="2700338"/>
          <p14:tracePt t="65638" x="6886575" y="2700338"/>
          <p14:tracePt t="65642" x="6915150" y="2700338"/>
          <p14:tracePt t="65655" x="6938963" y="2700338"/>
          <p14:tracePt t="65672" x="7029450" y="2662238"/>
          <p14:tracePt t="65688" x="7115175" y="2586038"/>
          <p14:tracePt t="65706" x="7129463" y="2562225"/>
          <p14:tracePt t="65722" x="7129463" y="2538413"/>
          <p14:tracePt t="65738" x="7129463" y="2519363"/>
          <p14:tracePt t="65755" x="7115175" y="2514600"/>
          <p14:tracePt t="65771" x="7067550" y="2514600"/>
          <p14:tracePt t="65788" x="6996113" y="2519363"/>
          <p14:tracePt t="65805" x="6958013" y="2533650"/>
          <p14:tracePt t="65822" x="6948488" y="2533650"/>
          <p14:tracePt t="66146" x="6953250" y="2533650"/>
          <p14:tracePt t="66152" x="6991350" y="2533650"/>
          <p14:tracePt t="66160" x="7034213" y="2533650"/>
          <p14:tracePt t="66171" x="7077075" y="2533650"/>
          <p14:tracePt t="66188" x="7096125" y="2533650"/>
          <p14:tracePt t="66205" x="7096125" y="2528888"/>
          <p14:tracePt t="66222" x="7072313" y="2481263"/>
          <p14:tracePt t="66226" x="7048500" y="2447925"/>
          <p14:tracePt t="66239" x="7010400" y="2386013"/>
          <p14:tracePt t="66255" x="6934200" y="2247900"/>
          <p14:tracePt t="66272" x="6858000" y="2119313"/>
          <p14:tracePt t="66288" x="6791325" y="2047875"/>
          <p14:tracePt t="66306" x="6734175" y="2005013"/>
          <p14:tracePt t="66309" x="6724650" y="2005013"/>
          <p14:tracePt t="66322" x="6700838" y="2014538"/>
          <p14:tracePt t="66339" x="6657975" y="2109788"/>
          <p14:tracePt t="66356" x="6586538" y="2233613"/>
          <p14:tracePt t="66372" x="6543675" y="2347913"/>
          <p14:tracePt t="66388" x="6543675" y="2409825"/>
          <p14:tracePt t="66405" x="6591300" y="2452688"/>
          <p14:tracePt t="66423" x="6681788" y="2457450"/>
          <p14:tracePt t="66427" x="6743700" y="2457450"/>
          <p14:tracePt t="66438" x="6815138" y="2457450"/>
          <p14:tracePt t="66455" x="6948488" y="2447925"/>
          <p14:tracePt t="66472" x="7034213" y="2409825"/>
          <p14:tracePt t="66491" x="7062788" y="2386013"/>
          <p14:tracePt t="66505" x="7058025" y="2366963"/>
          <p14:tracePt t="66522" x="7048500" y="2362200"/>
          <p14:tracePt t="66539" x="7038975" y="2362200"/>
          <p14:tracePt t="66555" x="7029450" y="2362200"/>
          <p14:tracePt t="67674" x="7034213" y="2362200"/>
          <p14:tracePt t="67682" x="7043738" y="2362200"/>
          <p14:tracePt t="67688" x="7053263" y="2362200"/>
          <p14:tracePt t="67736" x="7062788" y="2357438"/>
          <p14:tracePt t="67747" x="7091363" y="2314575"/>
          <p14:tracePt t="67755" x="7119938" y="2266950"/>
          <p14:tracePt t="67771" x="7177088" y="2162175"/>
          <p14:tracePt t="67788" x="7196138" y="2076450"/>
          <p14:tracePt t="67804" x="7181850" y="2033588"/>
          <p14:tracePt t="67821" x="7138988" y="2019300"/>
          <p14:tracePt t="67838" x="7067550" y="2043113"/>
          <p14:tracePt t="67854" x="6924675" y="2181225"/>
          <p14:tracePt t="67871" x="6767513" y="2414588"/>
          <p14:tracePt t="67874" x="6724650" y="2524125"/>
          <p14:tracePt t="67888" x="6705600" y="2624138"/>
          <p14:tracePt t="67906" x="6734175" y="2752725"/>
          <p14:tracePt t="67922" x="6853238" y="2833688"/>
          <p14:tracePt t="67938" x="6962775" y="2843213"/>
          <p14:tracePt t="67954" x="7053263" y="2843213"/>
          <p14:tracePt t="67972" x="7134225" y="2819400"/>
          <p14:tracePt t="67988" x="7191375" y="2790825"/>
          <p14:tracePt t="68004" x="7210425" y="2767013"/>
          <p14:tracePt t="68021" x="7210425" y="2757488"/>
          <p14:tracePt t="68038" x="7210425" y="2743200"/>
          <p14:tracePt t="68055" x="7210425" y="2724150"/>
          <p14:tracePt t="68057" x="7210425" y="2719388"/>
          <p14:tracePt t="68071" x="7210425" y="2714625"/>
          <p14:tracePt t="68088" x="7210425" y="2705100"/>
          <p14:tracePt t="68465" x="7219950" y="2690813"/>
          <p14:tracePt t="68473" x="7262813" y="2652713"/>
          <p14:tracePt t="68480" x="7319963" y="2600325"/>
          <p14:tracePt t="68489" x="7410450" y="2528888"/>
          <p14:tracePt t="68504" x="7505700" y="2466975"/>
          <p14:tracePt t="68521" x="7653338" y="2362200"/>
          <p14:tracePt t="68533" x="7658100" y="2347913"/>
          <p14:tracePt t="68537" x="7658100" y="2333625"/>
          <p14:tracePt t="68554" x="7643813" y="2295525"/>
          <p14:tracePt t="68573" x="7553325" y="2238375"/>
          <p14:tracePt t="68587" x="7386638" y="2214563"/>
          <p14:tracePt t="68604" x="7200900" y="2243138"/>
          <p14:tracePt t="68621" x="7100888" y="2328863"/>
          <p14:tracePt t="68637" x="7043738" y="2486025"/>
          <p14:tracePt t="68655" x="7038975" y="2619375"/>
          <p14:tracePt t="68661" x="7058025" y="2667000"/>
          <p14:tracePt t="68672" x="7100888" y="2690813"/>
          <p14:tracePt t="68687" x="7253288" y="2705100"/>
          <p14:tracePt t="68705" x="7481888" y="2695575"/>
          <p14:tracePt t="68708" x="7586663" y="2657475"/>
          <p14:tracePt t="68722" x="7739063" y="2595563"/>
          <p14:tracePt t="68737" x="7848600" y="2543175"/>
          <p14:tracePt t="68754" x="7896225" y="2495550"/>
          <p14:tracePt t="68770" x="7900988" y="2466975"/>
          <p14:tracePt t="68788" x="7900988" y="2443163"/>
          <p14:tracePt t="68805" x="7886700" y="2419350"/>
          <p14:tracePt t="68821" x="7862888" y="2400300"/>
          <p14:tracePt t="68825" x="7853363" y="2400300"/>
          <p14:tracePt t="68838" x="7843838" y="2400300"/>
          <p14:tracePt t="68854" x="7834313" y="2400300"/>
          <p14:tracePt t="69288" x="7829550" y="2395538"/>
          <p14:tracePt t="69304" x="7829550" y="2386013"/>
          <p14:tracePt t="69312" x="7824788" y="2381250"/>
          <p14:tracePt t="69328" x="7820025" y="2376488"/>
          <p14:tracePt t="69338" x="7810500" y="2371725"/>
          <p14:tracePt t="69353" x="7796213" y="2362200"/>
          <p14:tracePt t="69371" x="7762875" y="2343150"/>
          <p14:tracePt t="69387" x="7734300" y="2324100"/>
          <p14:tracePt t="69403" x="7715250" y="2305050"/>
          <p14:tracePt t="69422" x="7681913" y="2271713"/>
          <p14:tracePt t="69437" x="7658100" y="2233613"/>
          <p14:tracePt t="69453" x="7643813" y="2195513"/>
          <p14:tracePt t="69471" x="7634288" y="2171700"/>
          <p14:tracePt t="69474" x="7629525" y="2162175"/>
          <p14:tracePt t="69487" x="7629525" y="2157413"/>
          <p14:tracePt t="69528" x="7620000" y="2152650"/>
          <p14:tracePt t="69537" x="7567613" y="2157413"/>
          <p14:tracePt t="69553" x="7424738" y="2176463"/>
          <p14:tracePt t="69570" x="7272338" y="2205038"/>
          <p14:tracePt t="69587" x="7219950" y="2228850"/>
          <p14:tracePt t="69604" x="7210425" y="2257425"/>
          <p14:tracePt t="69621" x="7210425" y="2309813"/>
          <p14:tracePt t="69638" x="7243763" y="2352675"/>
          <p14:tracePt t="69654" x="7277100" y="2376488"/>
          <p14:tracePt t="69670" x="7343775" y="2386013"/>
          <p14:tracePt t="69687" x="7443788" y="2381250"/>
          <p14:tracePt t="69690" x="7486650" y="2362200"/>
          <p14:tracePt t="69703" x="7510463" y="2347913"/>
          <p14:tracePt t="69722" x="7524750" y="2286000"/>
          <p14:tracePt t="69737" x="7515225" y="2224088"/>
          <p14:tracePt t="69753" x="7481888" y="2181225"/>
          <p14:tracePt t="69770" x="7458075" y="2162175"/>
          <p14:tracePt t="69787" x="7439025" y="2162175"/>
          <p14:tracePt t="69803" x="7400925" y="2171700"/>
          <p14:tracePt t="69820" x="7348538" y="2228850"/>
          <p14:tracePt t="69838" x="7310438" y="2300288"/>
          <p14:tracePt t="69853" x="7286625" y="2381250"/>
          <p14:tracePt t="69872" x="7291388" y="2462213"/>
          <p14:tracePt t="69887" x="7310438" y="2481263"/>
          <p14:tracePt t="69904" x="7386638" y="2486025"/>
          <p14:tracePt t="69921" x="7462838" y="2457450"/>
          <p14:tracePt t="69937" x="7491413" y="2438400"/>
          <p14:tracePt t="69954" x="7539038" y="2386013"/>
          <p14:tracePt t="69971" x="7553325" y="2357438"/>
          <p14:tracePt t="69987" x="7553325" y="2343150"/>
          <p14:tracePt t="70003" x="7553325" y="2338388"/>
          <p14:tracePt t="70037" x="7529513" y="2333625"/>
          <p14:tracePt t="70053" x="7462838" y="2343150"/>
          <p14:tracePt t="70070" x="7424738" y="2347913"/>
          <p14:tracePt t="70087" x="7419975" y="2347913"/>
          <p14:tracePt t="70137" x="7415213" y="2347913"/>
          <p14:tracePt t="70144" x="7410450" y="2347913"/>
          <p14:tracePt t="70193" x="7405688" y="2343150"/>
          <p14:tracePt t="70203" x="7405688" y="2319338"/>
          <p14:tracePt t="70208" x="7405688" y="2286000"/>
          <p14:tracePt t="70221" x="7405688" y="2262188"/>
          <p14:tracePt t="70237" x="7405688" y="2224088"/>
          <p14:tracePt t="70254" x="7405688" y="2190750"/>
          <p14:tracePt t="70258" x="7405688" y="2181225"/>
          <p14:tracePt t="70270" x="7400925" y="2171700"/>
          <p14:tracePt t="70286" x="7396163" y="2157413"/>
          <p14:tracePt t="70303" x="7391400" y="2147888"/>
          <p14:tracePt t="70320" x="7386638" y="2147888"/>
          <p14:tracePt t="70337" x="7381875" y="2147888"/>
          <p14:tracePt t="70338" x="7358063" y="2157413"/>
          <p14:tracePt t="70353" x="7310438" y="2224088"/>
          <p14:tracePt t="70371" x="7267575" y="2309813"/>
          <p14:tracePt t="70387" x="7243763" y="2409825"/>
          <p14:tracePt t="70403" x="7239000" y="2462213"/>
          <p14:tracePt t="70421" x="7258050" y="2476500"/>
          <p14:tracePt t="70438" x="7315200" y="2481263"/>
          <p14:tracePt t="70442" x="7362825" y="2481263"/>
          <p14:tracePt t="70454" x="7405688" y="2481263"/>
          <p14:tracePt t="70471" x="7510463" y="2447925"/>
          <p14:tracePt t="70487" x="7591425" y="2405063"/>
          <p14:tracePt t="70503" x="7648575" y="2362200"/>
          <p14:tracePt t="70506" x="7662863" y="2347913"/>
          <p14:tracePt t="70520" x="7662863" y="2333625"/>
          <p14:tracePt t="70521" x="7662863" y="2314575"/>
          <p14:tracePt t="70537" x="7662863" y="2286000"/>
          <p14:tracePt t="70553" x="7572375" y="2181225"/>
          <p14:tracePt t="70570" x="7462838" y="2128838"/>
          <p14:tracePt t="70586" x="7367588" y="2114550"/>
          <p14:tracePt t="70603" x="7300913" y="2114550"/>
          <p14:tracePt t="70621" x="7253288" y="2166938"/>
          <p14:tracePt t="70638" x="7219950" y="2252663"/>
          <p14:tracePt t="70653" x="7210425" y="2347913"/>
          <p14:tracePt t="70670" x="7210425" y="2409825"/>
          <p14:tracePt t="70687" x="7262813" y="2447925"/>
          <p14:tracePt t="70704" x="7348538" y="2466975"/>
          <p14:tracePt t="70707" x="7391400" y="2471738"/>
          <p14:tracePt t="70721" x="7424738" y="2471738"/>
          <p14:tracePt t="70736" x="7477125" y="2471738"/>
          <p14:tracePt t="70753" x="7505700" y="2443163"/>
          <p14:tracePt t="70770" x="7510463" y="2414588"/>
          <p14:tracePt t="70787" x="7510463" y="2376488"/>
          <p14:tracePt t="70803" x="7510463" y="2347913"/>
          <p14:tracePt t="70820" x="7496175" y="2328863"/>
          <p14:tracePt t="70837" x="7477125" y="2324100"/>
          <p14:tracePt t="70854" x="7462838" y="2324100"/>
          <p14:tracePt t="70870" x="7439025" y="2324100"/>
          <p14:tracePt t="70874" x="7429500" y="2319338"/>
          <p14:tracePt t="70886" x="7424738" y="2319338"/>
          <p14:tracePt t="72193" x="7386638" y="2319338"/>
          <p14:tracePt t="72203" x="7310438" y="2324100"/>
          <p14:tracePt t="72219" x="7048500" y="2405063"/>
          <p14:tracePt t="72235" x="6753225" y="2586038"/>
          <p14:tracePt t="72252" x="6319838" y="2971800"/>
          <p14:tracePt t="72270" x="5776913" y="3505200"/>
          <p14:tracePt t="72285" x="5210175" y="4133850"/>
          <p14:tracePt t="72303" x="4719638" y="4757738"/>
          <p14:tracePt t="72319" x="4348163" y="5172075"/>
          <p14:tracePt t="72323" x="4267200" y="5238750"/>
          <p14:tracePt t="72335" x="4214813" y="5262563"/>
          <p14:tracePt t="72353" x="4195763" y="5262563"/>
          <p14:tracePt t="72369" x="4200525" y="5243513"/>
          <p14:tracePt t="72385" x="4243388" y="5176838"/>
          <p14:tracePt t="72404" x="4271963" y="5095875"/>
          <p14:tracePt t="72419" x="4281488" y="5005388"/>
          <p14:tracePt t="72436" x="4281488" y="4905375"/>
          <p14:tracePt t="72452" x="4276725" y="4791075"/>
          <p14:tracePt t="72470" x="4243388" y="4676775"/>
          <p14:tracePt t="72473" x="4233863" y="4629150"/>
          <p14:tracePt t="72486" x="4229100" y="4576763"/>
          <p14:tracePt t="72502" x="4229100" y="4495800"/>
          <p14:tracePt t="72519" x="4257675" y="4438650"/>
          <p14:tracePt t="72536" x="4281488" y="4414838"/>
          <p14:tracePt t="72537" x="4291013" y="4410075"/>
          <p14:tracePt t="72553" x="4310063" y="4395788"/>
          <p14:tracePt t="72569" x="4310063" y="4391025"/>
          <p14:tracePt t="72585" x="4324350" y="4386263"/>
          <p14:tracePt t="72602" x="4348163" y="4371975"/>
          <p14:tracePt t="72619" x="4419600" y="4362450"/>
          <p14:tracePt t="72636" x="4519613" y="4362450"/>
          <p14:tracePt t="72652" x="4648200" y="4386263"/>
          <p14:tracePt t="72663" x="4700588" y="4410075"/>
          <p14:tracePt t="72669" x="4767263" y="4419600"/>
          <p14:tracePt t="72685" x="4933950" y="4429125"/>
          <p14:tracePt t="72702" x="5072063" y="4429125"/>
          <p14:tracePt t="72719" x="5186363" y="4429125"/>
          <p14:tracePt t="72721" x="5238750" y="4424363"/>
          <p14:tracePt t="72737" x="5281613" y="4414838"/>
          <p14:tracePt t="72753" x="5434013" y="4352925"/>
          <p14:tracePt t="72769" x="5476875" y="4338638"/>
          <p14:tracePt t="72786" x="5548313" y="4286250"/>
          <p14:tracePt t="72802" x="5567363" y="4271963"/>
          <p14:tracePt t="72819" x="5576888" y="4267200"/>
          <p14:tracePt t="77012" x="5605463" y="4271963"/>
          <p14:tracePt t="77017" x="5648325" y="4310063"/>
          <p14:tracePt t="77033" x="5834063" y="4376738"/>
          <p14:tracePt t="77051" x="6081713" y="4462463"/>
          <p14:tracePt t="77067" x="6229350" y="4514850"/>
          <p14:tracePt t="77083" x="6481763" y="4595813"/>
          <p14:tracePt t="77101" x="6757988" y="4691063"/>
          <p14:tracePt t="77117" x="7062788" y="4814888"/>
          <p14:tracePt t="77134" x="7396163" y="4953000"/>
          <p14:tracePt t="77150" x="7634288" y="5043488"/>
          <p14:tracePt t="77167" x="7820025" y="5095875"/>
          <p14:tracePt t="77183" x="7934325" y="5119688"/>
          <p14:tracePt t="77201" x="8034338" y="5129213"/>
          <p14:tracePt t="77217" x="8048625" y="5129213"/>
          <p14:tracePt t="77233" x="8072438" y="5129213"/>
          <p14:tracePt t="77250" x="8105775" y="5114925"/>
          <p14:tracePt t="77268" x="8181975" y="5105400"/>
          <p14:tracePt t="77283" x="8272463" y="5105400"/>
          <p14:tracePt t="77300" x="8367713" y="5091113"/>
          <p14:tracePt t="77318" x="8496300" y="5072063"/>
          <p14:tracePt t="77333" x="8710613" y="5019675"/>
          <p14:tracePt t="77351" x="9024938" y="4933950"/>
          <p14:tracePt t="77354" x="9205913" y="4881563"/>
          <p14:tracePt t="77367" x="9401175" y="4810125"/>
          <p14:tracePt t="77383" x="9834563" y="4633913"/>
          <p14:tracePt t="77401" x="10439400" y="4300538"/>
          <p14:tracePt t="77417" x="10820400" y="4081463"/>
          <p14:tracePt t="77433" x="11153775" y="3890963"/>
          <p14:tracePt t="77451" x="11391900" y="3752850"/>
          <p14:tracePt t="77466" x="11510963" y="3695700"/>
          <p14:tracePt t="77484" x="11568113" y="3657600"/>
          <p14:tracePt t="77501" x="11610975" y="3638550"/>
          <p14:tracePt t="77518" x="11644313" y="3633788"/>
          <p14:tracePt t="77522" x="11653838" y="3633788"/>
          <p14:tracePt t="77534" x="11663363" y="3633788"/>
          <p14:tracePt t="77550" x="11687175" y="3657600"/>
          <p14:tracePt t="77567" x="11715750" y="3705225"/>
          <p14:tracePt t="77584" x="11744325" y="3790950"/>
          <p14:tracePt t="77601" x="11734800" y="3952875"/>
          <p14:tracePt t="77617" x="11706225" y="4014788"/>
          <p14:tracePt t="77633" x="11358563" y="4257675"/>
          <p14:tracePt t="77650" x="10906125" y="4386263"/>
          <p14:tracePt t="77666" x="10382250" y="4452938"/>
          <p14:tracePt t="77683" x="9763125" y="4452938"/>
          <p14:tracePt t="77700" x="9020175" y="4386263"/>
          <p14:tracePt t="77718" x="8058150" y="4257675"/>
          <p14:tracePt t="77734" x="7091363" y="4214813"/>
          <p14:tracePt t="77750" x="6115050" y="4214813"/>
          <p14:tracePt t="77753" x="5710238" y="4252913"/>
          <p14:tracePt t="77767" x="5329238" y="4305300"/>
          <p14:tracePt t="77783" x="4648200" y="4395788"/>
          <p14:tracePt t="77801" x="4152900" y="4348163"/>
          <p14:tracePt t="77817" x="4124325" y="4343400"/>
          <p14:tracePt t="77834" x="4114800" y="4338638"/>
          <p14:tracePt t="77850" x="4110038" y="4333875"/>
          <p14:tracePt t="77866" x="4138613" y="4310063"/>
          <p14:tracePt t="77883" x="4176713" y="4291013"/>
          <p14:tracePt t="77901" x="4219575" y="4276725"/>
          <p14:tracePt t="77917" x="4310063" y="4257675"/>
          <p14:tracePt t="77933" x="4529138" y="4229100"/>
          <p14:tracePt t="77950" x="4953000" y="4176713"/>
          <p14:tracePt t="77966" x="5529263" y="4100513"/>
          <p14:tracePt t="77983" x="6138863" y="4010025"/>
          <p14:tracePt t="78002" x="7115175" y="3933825"/>
          <p14:tracePt t="78017" x="7372350" y="3924300"/>
          <p14:tracePt t="78022" x="7581900" y="3924300"/>
          <p14:tracePt t="78033" x="7929563" y="3881438"/>
          <p14:tracePt t="78051" x="8248650" y="3843338"/>
          <p14:tracePt t="78066" x="8572500" y="3810000"/>
          <p14:tracePt t="78083" x="8853488" y="3781425"/>
          <p14:tracePt t="78102" x="9029700" y="3767138"/>
          <p14:tracePt t="78116" x="9134475" y="3767138"/>
          <p14:tracePt t="78133" x="9186863" y="3767138"/>
          <p14:tracePt t="78151" x="9253538" y="3771900"/>
          <p14:tracePt t="78153" x="9286875" y="3776663"/>
          <p14:tracePt t="78167" x="9320213" y="3776663"/>
          <p14:tracePt t="78169" x="9363075" y="3781425"/>
          <p14:tracePt t="78183" x="9405938" y="3781425"/>
          <p14:tracePt t="78199" x="9477375" y="3781425"/>
          <p14:tracePt t="78217" x="9544050" y="3762375"/>
          <p14:tracePt t="78220" x="9586913" y="3757613"/>
          <p14:tracePt t="78234" x="9686925" y="3743325"/>
          <p14:tracePt t="78250" x="9796463" y="3743325"/>
          <p14:tracePt t="78266" x="9896475" y="3743325"/>
          <p14:tracePt t="78283" x="9986963" y="3733800"/>
          <p14:tracePt t="78299" x="10082213" y="3714750"/>
          <p14:tracePt t="78317" x="10196513" y="3714750"/>
          <p14:tracePt t="78334" x="10310813" y="3714750"/>
          <p14:tracePt t="78350" x="10415588" y="3714750"/>
          <p14:tracePt t="78354" x="10482263" y="3714750"/>
          <p14:tracePt t="78366" x="10567988" y="3714750"/>
          <p14:tracePt t="78383" x="10777538" y="3714750"/>
          <p14:tracePt t="78400" x="10982325" y="3714750"/>
          <p14:tracePt t="78417" x="11153775" y="3714750"/>
          <p14:tracePt t="78433" x="11344275" y="3714750"/>
          <p14:tracePt t="78450" x="11463338" y="3714750"/>
          <p14:tracePt t="78466" x="11558588" y="3705225"/>
          <p14:tracePt t="78483" x="11625263" y="3695700"/>
          <p14:tracePt t="78502" x="11682413" y="3686175"/>
          <p14:tracePt t="78516" x="11739563" y="3671888"/>
          <p14:tracePt t="78533" x="11772900" y="3667125"/>
          <p14:tracePt t="78543" x="11801475" y="3662363"/>
          <p14:tracePt t="78549" x="11820525" y="3662363"/>
          <p14:tracePt t="78567" x="11877675" y="3657600"/>
          <p14:tracePt t="78584" x="11944350" y="3657600"/>
          <p14:tracePt t="78599" x="11987213" y="3652838"/>
          <p14:tracePt t="78616" x="12011025" y="3652838"/>
          <p14:tracePt t="78649" x="11987213" y="3648075"/>
          <p14:tracePt t="78666" x="11644313" y="3600450"/>
          <p14:tracePt t="78683" x="11015663" y="3514725"/>
          <p14:tracePt t="78700" x="10148888" y="3343275"/>
          <p14:tracePt t="78717" x="9234488" y="3195638"/>
          <p14:tracePt t="78732" x="8281988" y="3043238"/>
          <p14:tracePt t="78750" x="7315200" y="2871788"/>
          <p14:tracePt t="78767" x="6134100" y="2709863"/>
          <p14:tracePt t="78770" x="5534025" y="2619375"/>
          <p14:tracePt t="78785" x="4386263" y="2509838"/>
          <p14:tracePt t="78799" x="3895725" y="2500313"/>
          <p14:tracePt t="78816" x="3186113" y="2500313"/>
          <p14:tracePt t="78833" x="2719388" y="2509838"/>
          <p14:tracePt t="78850" x="2452688" y="2571750"/>
          <p14:tracePt t="78866" x="2343150" y="2619375"/>
          <p14:tracePt t="78883" x="2209800" y="2671763"/>
          <p14:tracePt t="78902" x="2033588" y="2709863"/>
          <p14:tracePt t="78916" x="1847850" y="2733675"/>
          <p14:tracePt t="78933" x="1695450" y="2747963"/>
          <p14:tracePt t="78949" x="1504950" y="2747963"/>
          <p14:tracePt t="78966" x="1262063" y="2752725"/>
          <p14:tracePt t="78983" x="1123950" y="2752725"/>
          <p14:tracePt t="79002" x="1090613" y="2776538"/>
          <p14:tracePt t="79017" x="1119188" y="2800350"/>
          <p14:tracePt t="79032" x="1619250" y="2976563"/>
          <p14:tracePt t="79049" x="2300288" y="3171825"/>
          <p14:tracePt t="79066" x="3171825" y="3405188"/>
          <p14:tracePt t="79082" x="4110038" y="3662363"/>
          <p14:tracePt t="79100" x="5033963" y="3929063"/>
          <p14:tracePt t="79116" x="5943600" y="4167188"/>
          <p14:tracePt t="79132" x="6729413" y="4291013"/>
          <p14:tracePt t="79150" x="7377113" y="4391025"/>
          <p14:tracePt t="79153" x="7653338" y="4429125"/>
          <p14:tracePt t="79166" x="7900988" y="4457700"/>
          <p14:tracePt t="79183" x="8324850" y="4491038"/>
          <p14:tracePt t="79199" x="8605838" y="4524375"/>
          <p14:tracePt t="79201" x="8677275" y="4524375"/>
          <p14:tracePt t="79216" x="8724900" y="4524375"/>
          <p14:tracePt t="79232" x="8815388" y="4462463"/>
          <p14:tracePt t="79253" x="8858250" y="4376738"/>
          <p14:tracePt t="79267" x="8901113" y="4291013"/>
          <p14:tracePt t="79282" x="8963025" y="4205288"/>
          <p14:tracePt t="79301" x="9024938" y="4138613"/>
          <p14:tracePt t="79316" x="9091613" y="4081463"/>
          <p14:tracePt t="79332" x="9153525" y="4024313"/>
          <p14:tracePt t="79350" x="9205913" y="3957638"/>
          <p14:tracePt t="79366" x="9267825" y="3886200"/>
          <p14:tracePt t="79383" x="9386888" y="3829050"/>
          <p14:tracePt t="79385" x="9482138" y="3800475"/>
          <p14:tracePt t="79401" x="9686925" y="3781425"/>
          <p14:tracePt t="79416" x="9763125" y="3781425"/>
          <p14:tracePt t="79433" x="9910763" y="3781425"/>
          <p14:tracePt t="79436" x="9972675" y="3781425"/>
          <p14:tracePt t="79449" x="10158413" y="3810000"/>
          <p14:tracePt t="79466" x="10391775" y="3881438"/>
          <p14:tracePt t="79483" x="10610850" y="3976688"/>
          <p14:tracePt t="79502" x="10772775" y="4033838"/>
          <p14:tracePt t="79516" x="11082338" y="4124325"/>
          <p14:tracePt t="79532" x="11572875" y="4257675"/>
          <p14:tracePt t="79549" x="12087225" y="4410075"/>
          <p14:tracePt t="79946" x="12096750" y="4329113"/>
          <p14:tracePt t="79953" x="11672888" y="4191000"/>
          <p14:tracePt t="79963" x="11168063" y="4038600"/>
          <p14:tracePt t="79970" x="10658475" y="3910013"/>
          <p14:tracePt t="79982" x="10120313" y="3776663"/>
          <p14:tracePt t="79999" x="8986838" y="3567113"/>
          <p14:tracePt t="80018" x="7172325" y="3300413"/>
          <p14:tracePt t="80033" x="5924550" y="3109913"/>
          <p14:tracePt t="80049" x="5314950" y="3033713"/>
          <p14:tracePt t="80052" x="4719638" y="2957513"/>
          <p14:tracePt t="80065" x="3690938" y="2947988"/>
          <p14:tracePt t="80082" x="2814638" y="2947988"/>
          <p14:tracePt t="80099" x="2076450" y="2981325"/>
          <p14:tracePt t="80115" x="1423988" y="3043238"/>
          <p14:tracePt t="80132" x="652463" y="3043238"/>
          <p14:tracePt t="80225" x="11818938" y="3390900"/>
          <p14:tracePt t="80232" x="11571288" y="3340100"/>
          <p14:tracePt t="80240" x="11401425" y="3297238"/>
          <p14:tracePt t="80249" x="11163300" y="3221038"/>
          <p14:tracePt t="80256" x="10874375" y="3135313"/>
          <p14:tracePt t="80264" x="10552113" y="3033713"/>
          <p14:tracePt t="80273" x="10153650" y="2932113"/>
          <p14:tracePt t="80282" x="9779000" y="2820988"/>
          <p14:tracePt t="80288" x="9464675" y="2736850"/>
          <p14:tracePt t="80297" x="9175750" y="2651125"/>
          <p14:tracePt t="80304" x="8886825" y="2566988"/>
          <p14:tracePt t="80313" x="8623300" y="2498725"/>
          <p14:tracePt t="80322" x="8377238" y="2463800"/>
          <p14:tracePt t="80329" x="8096250" y="2422525"/>
          <p14:tracePt t="80336" x="7799388" y="2387600"/>
          <p14:tracePt t="80344" x="7502525" y="2371725"/>
          <p14:tracePt t="80352" x="7119938" y="2328863"/>
          <p14:tracePt t="80361" x="6678613" y="2293938"/>
          <p14:tracePt t="80368" x="6261100" y="2260600"/>
          <p14:tracePt t="80376" x="5870575" y="2200275"/>
          <p14:tracePt t="80385" x="5505450" y="2124075"/>
          <p14:tracePt t="80392" x="5199063" y="2073275"/>
          <p14:tracePt t="80401" x="5054600" y="2055813"/>
          <p14:tracePt t="80410" x="4953000" y="2030413"/>
          <p14:tracePt t="80420" x="4945063" y="2030413"/>
          <p14:tracePt t="80426" x="4935538" y="2030413"/>
          <p14:tracePt t="80450" x="5003800" y="2039938"/>
          <p14:tracePt t="80456" x="5335588" y="2082800"/>
          <p14:tracePt t="80464" x="5921375" y="2166938"/>
          <p14:tracePt t="80472" x="6635750" y="2344738"/>
          <p14:tracePt t="80481" x="7323138" y="2524125"/>
          <p14:tracePt t="80489" x="8012113" y="2727325"/>
          <p14:tracePt t="80497" x="8589963" y="2897188"/>
          <p14:tracePt t="80504" x="9158288" y="3041650"/>
          <p14:tracePt t="80512" x="9652000" y="3186113"/>
          <p14:tracePt t="80520" x="10101263" y="3289300"/>
          <p14:tracePt t="80528" x="10467975" y="3355975"/>
          <p14:tracePt t="80536" x="10833100" y="3416300"/>
          <p14:tracePt t="80544" x="11163300" y="3467100"/>
          <p14:tracePt t="80553" x="11436350" y="3484563"/>
          <p14:tracePt t="80560" x="11784013" y="3484563"/>
          <p14:tracePt t="80568" x="12158663" y="3484563"/>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46278-86E9-47E0-B4A3-25BCB1E880CF}"/>
              </a:ext>
            </a:extLst>
          </p:cNvPr>
          <p:cNvSpPr>
            <a:spLocks noGrp="1"/>
          </p:cNvSpPr>
          <p:nvPr>
            <p:ph type="title"/>
          </p:nvPr>
        </p:nvSpPr>
        <p:spPr/>
        <p:txBody>
          <a:bodyPr/>
          <a:lstStyle/>
          <a:p>
            <a:r>
              <a:rPr lang="en-US" dirty="0"/>
              <a:t>Define </a:t>
            </a:r>
            <a:r>
              <a:rPr lang="en-US" dirty="0">
                <a:solidFill>
                  <a:srgbClr val="FF0000"/>
                </a:solidFill>
              </a:rPr>
              <a:t>Bad things</a:t>
            </a:r>
            <a:r>
              <a:rPr lang="en-US" dirty="0"/>
              <a:t>...Threats!</a:t>
            </a:r>
          </a:p>
        </p:txBody>
      </p:sp>
      <p:pic>
        <p:nvPicPr>
          <p:cNvPr id="4" name="Picture 4" descr="Website&#10;&#10;Description automatically generated">
            <a:extLst>
              <a:ext uri="{FF2B5EF4-FFF2-40B4-BE49-F238E27FC236}">
                <a16:creationId xmlns:a16="http://schemas.microsoft.com/office/drawing/2014/main" id="{15BBB77A-F44C-4946-9198-72A03C7A8EF8}"/>
              </a:ext>
            </a:extLst>
          </p:cNvPr>
          <p:cNvPicPr>
            <a:picLocks noChangeAspect="1"/>
          </p:cNvPicPr>
          <p:nvPr/>
        </p:nvPicPr>
        <p:blipFill>
          <a:blip r:embed="rId3"/>
          <a:stretch>
            <a:fillRect/>
          </a:stretch>
        </p:blipFill>
        <p:spPr>
          <a:xfrm>
            <a:off x="6653323" y="2354348"/>
            <a:ext cx="2743200" cy="2139127"/>
          </a:xfrm>
          <a:prstGeom prst="rect">
            <a:avLst/>
          </a:prstGeom>
        </p:spPr>
      </p:pic>
      <p:pic>
        <p:nvPicPr>
          <p:cNvPr id="6" name="Picture 6">
            <a:extLst>
              <a:ext uri="{FF2B5EF4-FFF2-40B4-BE49-F238E27FC236}">
                <a16:creationId xmlns:a16="http://schemas.microsoft.com/office/drawing/2014/main" id="{5D3EC6F6-52F4-4802-B4E0-01A14C907E06}"/>
              </a:ext>
            </a:extLst>
          </p:cNvPr>
          <p:cNvPicPr>
            <a:picLocks noChangeAspect="1"/>
          </p:cNvPicPr>
          <p:nvPr/>
        </p:nvPicPr>
        <p:blipFill>
          <a:blip r:embed="rId4"/>
          <a:stretch>
            <a:fillRect/>
          </a:stretch>
        </p:blipFill>
        <p:spPr>
          <a:xfrm>
            <a:off x="9393162" y="3061217"/>
            <a:ext cx="2743200" cy="3801600"/>
          </a:xfrm>
          <a:prstGeom prst="rect">
            <a:avLst/>
          </a:prstGeom>
        </p:spPr>
      </p:pic>
      <p:sp>
        <p:nvSpPr>
          <p:cNvPr id="7" name="TextBox 6">
            <a:extLst>
              <a:ext uri="{FF2B5EF4-FFF2-40B4-BE49-F238E27FC236}">
                <a16:creationId xmlns:a16="http://schemas.microsoft.com/office/drawing/2014/main" id="{EBE8D9AA-0DE2-41D6-ACDE-C5C9B084905D}"/>
              </a:ext>
            </a:extLst>
          </p:cNvPr>
          <p:cNvSpPr txBox="1"/>
          <p:nvPr/>
        </p:nvSpPr>
        <p:spPr>
          <a:xfrm>
            <a:off x="636210" y="3248781"/>
            <a:ext cx="6855580" cy="7745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endParaRPr lang="en-US" dirty="0">
              <a:ea typeface="+mn-lt"/>
              <a:cs typeface="+mn-lt"/>
            </a:endParaRPr>
          </a:p>
          <a:p>
            <a:pPr marL="285750" indent="-285750">
              <a:spcBef>
                <a:spcPts val="1000"/>
              </a:spcBef>
              <a:buFont typeface="Arial"/>
              <a:buChar char="•"/>
            </a:pPr>
            <a:r>
              <a:rPr lang="en-US" dirty="0">
                <a:ea typeface="+mn-lt"/>
                <a:cs typeface="+mn-lt"/>
              </a:rPr>
              <a:t>Scammers: txt, calls, gift cards: iTunes, </a:t>
            </a:r>
            <a:r>
              <a:rPr lang="en-US" dirty="0" err="1">
                <a:ea typeface="+mn-lt"/>
                <a:cs typeface="+mn-lt"/>
              </a:rPr>
              <a:t>GooglePlay</a:t>
            </a:r>
            <a:r>
              <a:rPr lang="en-US" dirty="0">
                <a:ea typeface="+mn-lt"/>
                <a:cs typeface="+mn-lt"/>
              </a:rPr>
              <a:t>, etc.</a:t>
            </a:r>
          </a:p>
        </p:txBody>
      </p:sp>
      <p:sp>
        <p:nvSpPr>
          <p:cNvPr id="8" name="TextBox 7">
            <a:extLst>
              <a:ext uri="{FF2B5EF4-FFF2-40B4-BE49-F238E27FC236}">
                <a16:creationId xmlns:a16="http://schemas.microsoft.com/office/drawing/2014/main" id="{8CF348B1-3220-4F96-BD33-032C524FE018}"/>
              </a:ext>
            </a:extLst>
          </p:cNvPr>
          <p:cNvSpPr txBox="1"/>
          <p:nvPr/>
        </p:nvSpPr>
        <p:spPr>
          <a:xfrm>
            <a:off x="561370" y="4214133"/>
            <a:ext cx="605578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Criminals looking for money – Ransomware/Phone Apps</a:t>
            </a:r>
            <a:endParaRPr lang="en-US" dirty="0">
              <a:ea typeface="+mn-lt"/>
              <a:cs typeface="+mn-lt"/>
            </a:endParaRPr>
          </a:p>
          <a:p>
            <a:endParaRPr lang="en-US" dirty="0"/>
          </a:p>
        </p:txBody>
      </p:sp>
      <p:sp>
        <p:nvSpPr>
          <p:cNvPr id="9" name="TextBox 8">
            <a:extLst>
              <a:ext uri="{FF2B5EF4-FFF2-40B4-BE49-F238E27FC236}">
                <a16:creationId xmlns:a16="http://schemas.microsoft.com/office/drawing/2014/main" id="{CA2BE604-1230-4C4C-A605-4FBBB813F6F6}"/>
              </a:ext>
            </a:extLst>
          </p:cNvPr>
          <p:cNvSpPr txBox="1"/>
          <p:nvPr/>
        </p:nvSpPr>
        <p:spPr>
          <a:xfrm>
            <a:off x="631673" y="3147484"/>
            <a:ext cx="58214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Nation-states</a:t>
            </a:r>
            <a:r>
              <a:rPr lang="en-US" dirty="0"/>
              <a:t> looking to monetize ANYTHING</a:t>
            </a:r>
          </a:p>
        </p:txBody>
      </p:sp>
      <p:pic>
        <p:nvPicPr>
          <p:cNvPr id="3" name="Picture 4" descr="Graphical user interface, text, application, email&#10;&#10;Description automatically generated">
            <a:extLst>
              <a:ext uri="{FF2B5EF4-FFF2-40B4-BE49-F238E27FC236}">
                <a16:creationId xmlns:a16="http://schemas.microsoft.com/office/drawing/2014/main" id="{23A13010-1F11-4770-B7B1-B9E1101B13C3}"/>
              </a:ext>
            </a:extLst>
          </p:cNvPr>
          <p:cNvPicPr>
            <a:picLocks noChangeAspect="1"/>
          </p:cNvPicPr>
          <p:nvPr/>
        </p:nvPicPr>
        <p:blipFill>
          <a:blip r:embed="rId5"/>
          <a:stretch>
            <a:fillRect/>
          </a:stretch>
        </p:blipFill>
        <p:spPr>
          <a:xfrm>
            <a:off x="3763759" y="4600117"/>
            <a:ext cx="5537200" cy="2360837"/>
          </a:xfrm>
          <a:prstGeom prst="rect">
            <a:avLst/>
          </a:prstGeom>
        </p:spPr>
      </p:pic>
      <p:pic>
        <p:nvPicPr>
          <p:cNvPr id="5" name="Picture 9" descr="A picture containing text, plaque&#10;&#10;Description automatically generated">
            <a:extLst>
              <a:ext uri="{FF2B5EF4-FFF2-40B4-BE49-F238E27FC236}">
                <a16:creationId xmlns:a16="http://schemas.microsoft.com/office/drawing/2014/main" id="{C0E38C39-17A5-4794-8A8F-59B53AF398FD}"/>
              </a:ext>
            </a:extLst>
          </p:cNvPr>
          <p:cNvPicPr>
            <a:picLocks noChangeAspect="1"/>
          </p:cNvPicPr>
          <p:nvPr/>
        </p:nvPicPr>
        <p:blipFill>
          <a:blip r:embed="rId6"/>
          <a:stretch>
            <a:fillRect/>
          </a:stretch>
        </p:blipFill>
        <p:spPr>
          <a:xfrm>
            <a:off x="448733" y="2355339"/>
            <a:ext cx="9040282" cy="5565738"/>
          </a:xfrm>
          <a:prstGeom prst="rect">
            <a:avLst/>
          </a:prstGeom>
        </p:spPr>
      </p:pic>
    </p:spTree>
    <p:extLst>
      <p:ext uri="{BB962C8B-B14F-4D97-AF65-F5344CB8AC3E}">
        <p14:creationId xmlns:p14="http://schemas.microsoft.com/office/powerpoint/2010/main" val="338629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2E980-F9AE-B540-B921-0AC9D6009045}"/>
              </a:ext>
            </a:extLst>
          </p:cNvPr>
          <p:cNvSpPr>
            <a:spLocks noGrp="1"/>
          </p:cNvSpPr>
          <p:nvPr>
            <p:ph type="title"/>
          </p:nvPr>
        </p:nvSpPr>
        <p:spPr>
          <a:xfrm>
            <a:off x="1154954" y="973668"/>
            <a:ext cx="9566545" cy="735718"/>
          </a:xfrm>
        </p:spPr>
        <p:txBody>
          <a:bodyPr/>
          <a:lstStyle/>
          <a:p>
            <a:r>
              <a:rPr lang="en-US" dirty="0"/>
              <a:t>Ransomware as an example </a:t>
            </a:r>
            <a:r>
              <a:rPr lang="en-US" dirty="0">
                <a:solidFill>
                  <a:srgbClr val="FF0000"/>
                </a:solidFill>
              </a:rPr>
              <a:t>Bad Thing</a:t>
            </a:r>
            <a:r>
              <a:rPr lang="en-US" dirty="0"/>
              <a:t>?</a:t>
            </a:r>
          </a:p>
        </p:txBody>
      </p:sp>
      <p:sp>
        <p:nvSpPr>
          <p:cNvPr id="4" name="TextBox 3">
            <a:extLst>
              <a:ext uri="{FF2B5EF4-FFF2-40B4-BE49-F238E27FC236}">
                <a16:creationId xmlns:a16="http://schemas.microsoft.com/office/drawing/2014/main" id="{4549DD61-1B48-44B1-BEB2-9DE8BBD07103}"/>
              </a:ext>
            </a:extLst>
          </p:cNvPr>
          <p:cNvSpPr txBox="1"/>
          <p:nvPr/>
        </p:nvSpPr>
        <p:spPr>
          <a:xfrm>
            <a:off x="588004" y="2312862"/>
            <a:ext cx="5317899" cy="369332"/>
          </a:xfrm>
          <a:prstGeom prst="rect">
            <a:avLst/>
          </a:prstGeom>
          <a:noFill/>
        </p:spPr>
        <p:txBody>
          <a:bodyPr wrap="square" lIns="91440" tIns="45720" rIns="91440" bIns="45720" rtlCol="0" anchor="t">
            <a:spAutoFit/>
          </a:bodyPr>
          <a:lstStyle/>
          <a:p>
            <a:r>
              <a:rPr lang="en-US" dirty="0"/>
              <a:t>Normally we focus on</a:t>
            </a:r>
            <a:r>
              <a:rPr lang="en-US" b="1" dirty="0"/>
              <a:t> Ransomware message</a:t>
            </a:r>
            <a:r>
              <a:rPr lang="en-US" dirty="0"/>
              <a:t>.</a:t>
            </a:r>
            <a:endParaRPr lang="en-US" b="1" dirty="0"/>
          </a:p>
        </p:txBody>
      </p:sp>
      <p:sp>
        <p:nvSpPr>
          <p:cNvPr id="5" name="TextBox 4">
            <a:extLst>
              <a:ext uri="{FF2B5EF4-FFF2-40B4-BE49-F238E27FC236}">
                <a16:creationId xmlns:a16="http://schemas.microsoft.com/office/drawing/2014/main" id="{6D199719-7974-463F-99FA-F0FD0BE3ED10}"/>
              </a:ext>
            </a:extLst>
          </p:cNvPr>
          <p:cNvSpPr txBox="1"/>
          <p:nvPr/>
        </p:nvSpPr>
        <p:spPr>
          <a:xfrm>
            <a:off x="935965" y="4894029"/>
            <a:ext cx="7425520" cy="1292662"/>
          </a:xfrm>
          <a:prstGeom prst="rect">
            <a:avLst/>
          </a:prstGeom>
          <a:noFill/>
        </p:spPr>
        <p:txBody>
          <a:bodyPr wrap="square" lIns="91440" tIns="45720" rIns="91440" bIns="45720" rtlCol="0" anchor="t">
            <a:spAutoFit/>
          </a:bodyPr>
          <a:lstStyle/>
          <a:p>
            <a:endParaRPr lang="en-US" dirty="0"/>
          </a:p>
          <a:p>
            <a:r>
              <a:rPr lang="en-US" sz="2400" dirty="0"/>
              <a:t>Northshore School district</a:t>
            </a:r>
            <a:r>
              <a:rPr lang="en-US" dirty="0"/>
              <a:t> </a:t>
            </a:r>
            <a:r>
              <a:rPr lang="en-US" b="1" i="1" u="sng"/>
              <a:t>System Admins share their </a:t>
            </a:r>
            <a:r>
              <a:rPr lang="en-US" b="1" i="1" u="sng" dirty="0"/>
              <a:t>experience</a:t>
            </a:r>
            <a:r>
              <a:rPr lang="en-US" dirty="0"/>
              <a:t>:</a:t>
            </a:r>
          </a:p>
          <a:p>
            <a:r>
              <a:rPr lang="en-US" dirty="0">
                <a:ea typeface="+mn-lt"/>
                <a:cs typeface="+mn-lt"/>
                <a:hlinkClick r:id="rId4"/>
              </a:rPr>
              <a:t>https://www.youtube.com/watch?v=HwfRxjV2wok</a:t>
            </a:r>
            <a:r>
              <a:rPr lang="en-US" dirty="0">
                <a:ea typeface="+mn-lt"/>
                <a:cs typeface="+mn-lt"/>
              </a:rPr>
              <a:t> </a:t>
            </a:r>
          </a:p>
        </p:txBody>
      </p:sp>
      <p:pic>
        <p:nvPicPr>
          <p:cNvPr id="11" name="Picture 2" descr="wanna cry">
            <a:extLst>
              <a:ext uri="{FF2B5EF4-FFF2-40B4-BE49-F238E27FC236}">
                <a16:creationId xmlns:a16="http://schemas.microsoft.com/office/drawing/2014/main" id="{7D6EABB7-05E8-4C1A-AD0B-D3FDB9B3A2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4183" y="2644122"/>
            <a:ext cx="2283769" cy="17282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Diagram&#10;&#10;Description automatically generated">
            <a:extLst>
              <a:ext uri="{FF2B5EF4-FFF2-40B4-BE49-F238E27FC236}">
                <a16:creationId xmlns:a16="http://schemas.microsoft.com/office/drawing/2014/main" id="{8D5CFE81-6000-4592-B647-A127E0296C65}"/>
              </a:ext>
            </a:extLst>
          </p:cNvPr>
          <p:cNvPicPr>
            <a:picLocks noChangeAspect="1"/>
          </p:cNvPicPr>
          <p:nvPr/>
        </p:nvPicPr>
        <p:blipFill>
          <a:blip r:embed="rId6"/>
          <a:stretch>
            <a:fillRect/>
          </a:stretch>
        </p:blipFill>
        <p:spPr>
          <a:xfrm>
            <a:off x="8636000" y="4289323"/>
            <a:ext cx="3556000" cy="2568326"/>
          </a:xfrm>
          <a:prstGeom prst="rect">
            <a:avLst/>
          </a:prstGeom>
        </p:spPr>
      </p:pic>
      <p:sp>
        <p:nvSpPr>
          <p:cNvPr id="13" name="TextBox 12">
            <a:extLst>
              <a:ext uri="{FF2B5EF4-FFF2-40B4-BE49-F238E27FC236}">
                <a16:creationId xmlns:a16="http://schemas.microsoft.com/office/drawing/2014/main" id="{C7AEAB35-49BC-488E-BA5C-8CD08DFDAA7D}"/>
              </a:ext>
            </a:extLst>
          </p:cNvPr>
          <p:cNvSpPr txBox="1"/>
          <p:nvPr/>
        </p:nvSpPr>
        <p:spPr>
          <a:xfrm>
            <a:off x="937428" y="4370263"/>
            <a:ext cx="742405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BUT what about </a:t>
            </a:r>
            <a:r>
              <a:rPr lang="en-US" sz="2800" b="1" dirty="0">
                <a:ea typeface="+mn-lt"/>
                <a:cs typeface="+mn-lt"/>
              </a:rPr>
              <a:t>all the </a:t>
            </a:r>
            <a:r>
              <a:rPr lang="en-US" sz="2800" b="1" u="sng" dirty="0">
                <a:ea typeface="+mn-lt"/>
                <a:cs typeface="+mn-lt"/>
              </a:rPr>
              <a:t>steps</a:t>
            </a:r>
            <a:r>
              <a:rPr lang="en-US" sz="2800" b="1" dirty="0">
                <a:ea typeface="+mn-lt"/>
                <a:cs typeface="+mn-lt"/>
              </a:rPr>
              <a:t> while they are in?</a:t>
            </a:r>
            <a:r>
              <a:rPr lang="en-US" b="1" dirty="0">
                <a:ea typeface="+mn-lt"/>
                <a:cs typeface="+mn-lt"/>
              </a:rPr>
              <a:t> </a:t>
            </a:r>
            <a:endParaRPr lang="en-US" dirty="0"/>
          </a:p>
        </p:txBody>
      </p:sp>
      <p:pic>
        <p:nvPicPr>
          <p:cNvPr id="7" name="Picture 6" descr="A screenshot of a video game&#10;&#10;Description automatically generated with medium confidence">
            <a:extLst>
              <a:ext uri="{FF2B5EF4-FFF2-40B4-BE49-F238E27FC236}">
                <a16:creationId xmlns:a16="http://schemas.microsoft.com/office/drawing/2014/main" id="{40F1F07A-8B11-410B-A710-FBBA6F7659C3}"/>
              </a:ext>
            </a:extLst>
          </p:cNvPr>
          <p:cNvPicPr>
            <a:picLocks noChangeAspect="1"/>
          </p:cNvPicPr>
          <p:nvPr/>
        </p:nvPicPr>
        <p:blipFill>
          <a:blip r:embed="rId7"/>
          <a:stretch>
            <a:fillRect/>
          </a:stretch>
        </p:blipFill>
        <p:spPr>
          <a:xfrm>
            <a:off x="6577067" y="2102702"/>
            <a:ext cx="3574816" cy="1968597"/>
          </a:xfrm>
          <a:prstGeom prst="rect">
            <a:avLst/>
          </a:prstGeom>
        </p:spPr>
      </p:pic>
      <p:pic>
        <p:nvPicPr>
          <p:cNvPr id="3" name="Graphic 5" descr="Alarm Ringing with solid fill">
            <a:extLst>
              <a:ext uri="{FF2B5EF4-FFF2-40B4-BE49-F238E27FC236}">
                <a16:creationId xmlns:a16="http://schemas.microsoft.com/office/drawing/2014/main" id="{CDB033BC-7AF9-4F1C-AC39-696D23E8B4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895" y="5015895"/>
            <a:ext cx="914400" cy="914400"/>
          </a:xfrm>
          <a:prstGeom prst="rect">
            <a:avLst/>
          </a:prstGeom>
        </p:spPr>
      </p:pic>
    </p:spTree>
    <p:custDataLst>
      <p:tags r:id="rId1"/>
    </p:custDataLst>
    <p:extLst>
      <p:ext uri="{BB962C8B-B14F-4D97-AF65-F5344CB8AC3E}">
        <p14:creationId xmlns:p14="http://schemas.microsoft.com/office/powerpoint/2010/main" val="305691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EA6A6-ED48-415C-BC70-3E60371B8136}"/>
              </a:ext>
            </a:extLst>
          </p:cNvPr>
          <p:cNvSpPr>
            <a:spLocks noGrp="1"/>
          </p:cNvSpPr>
          <p:nvPr>
            <p:ph type="title"/>
          </p:nvPr>
        </p:nvSpPr>
        <p:spPr/>
        <p:txBody>
          <a:bodyPr/>
          <a:lstStyle/>
          <a:p>
            <a:r>
              <a:rPr lang="en-US" dirty="0"/>
              <a:t>Bad things Steps to move thru your machine/network</a:t>
            </a:r>
          </a:p>
        </p:txBody>
      </p:sp>
      <p:pic>
        <p:nvPicPr>
          <p:cNvPr id="13" name="Picture 12">
            <a:extLst>
              <a:ext uri="{FF2B5EF4-FFF2-40B4-BE49-F238E27FC236}">
                <a16:creationId xmlns:a16="http://schemas.microsoft.com/office/drawing/2014/main" id="{9DE54E9D-E454-4873-9AA9-735E45DF576E}"/>
              </a:ext>
            </a:extLst>
          </p:cNvPr>
          <p:cNvPicPr>
            <a:picLocks noChangeAspect="1"/>
          </p:cNvPicPr>
          <p:nvPr/>
        </p:nvPicPr>
        <p:blipFill>
          <a:blip r:embed="rId4"/>
          <a:stretch>
            <a:fillRect/>
          </a:stretch>
        </p:blipFill>
        <p:spPr>
          <a:xfrm>
            <a:off x="352643" y="2476500"/>
            <a:ext cx="2409825" cy="952500"/>
          </a:xfrm>
          <a:prstGeom prst="rect">
            <a:avLst/>
          </a:prstGeom>
        </p:spPr>
      </p:pic>
      <p:pic>
        <p:nvPicPr>
          <p:cNvPr id="15" name="Picture 14">
            <a:extLst>
              <a:ext uri="{FF2B5EF4-FFF2-40B4-BE49-F238E27FC236}">
                <a16:creationId xmlns:a16="http://schemas.microsoft.com/office/drawing/2014/main" id="{A6C5D71C-F48B-463B-80AA-EE90C8331E44}"/>
              </a:ext>
            </a:extLst>
          </p:cNvPr>
          <p:cNvPicPr>
            <a:picLocks noChangeAspect="1"/>
          </p:cNvPicPr>
          <p:nvPr/>
        </p:nvPicPr>
        <p:blipFill>
          <a:blip r:embed="rId5"/>
          <a:stretch>
            <a:fillRect/>
          </a:stretch>
        </p:blipFill>
        <p:spPr>
          <a:xfrm>
            <a:off x="0" y="3297564"/>
            <a:ext cx="2886075" cy="809625"/>
          </a:xfrm>
          <a:prstGeom prst="rect">
            <a:avLst/>
          </a:prstGeom>
        </p:spPr>
      </p:pic>
      <p:pic>
        <p:nvPicPr>
          <p:cNvPr id="17" name="Picture 16">
            <a:extLst>
              <a:ext uri="{FF2B5EF4-FFF2-40B4-BE49-F238E27FC236}">
                <a16:creationId xmlns:a16="http://schemas.microsoft.com/office/drawing/2014/main" id="{46594CBC-3194-4D49-865C-95F72712207D}"/>
              </a:ext>
            </a:extLst>
          </p:cNvPr>
          <p:cNvPicPr>
            <a:picLocks noChangeAspect="1"/>
          </p:cNvPicPr>
          <p:nvPr/>
        </p:nvPicPr>
        <p:blipFill>
          <a:blip r:embed="rId6"/>
          <a:stretch>
            <a:fillRect/>
          </a:stretch>
        </p:blipFill>
        <p:spPr>
          <a:xfrm>
            <a:off x="-104775" y="4118628"/>
            <a:ext cx="2990850" cy="809625"/>
          </a:xfrm>
          <a:prstGeom prst="rect">
            <a:avLst/>
          </a:prstGeom>
        </p:spPr>
      </p:pic>
      <p:pic>
        <p:nvPicPr>
          <p:cNvPr id="19" name="Picture 18">
            <a:extLst>
              <a:ext uri="{FF2B5EF4-FFF2-40B4-BE49-F238E27FC236}">
                <a16:creationId xmlns:a16="http://schemas.microsoft.com/office/drawing/2014/main" id="{C052B0B1-B0FC-47F3-B0D9-3431AFEB610D}"/>
              </a:ext>
            </a:extLst>
          </p:cNvPr>
          <p:cNvPicPr>
            <a:picLocks noChangeAspect="1"/>
          </p:cNvPicPr>
          <p:nvPr/>
        </p:nvPicPr>
        <p:blipFill>
          <a:blip r:embed="rId7"/>
          <a:stretch>
            <a:fillRect/>
          </a:stretch>
        </p:blipFill>
        <p:spPr>
          <a:xfrm>
            <a:off x="-85725" y="4939692"/>
            <a:ext cx="2952750" cy="733425"/>
          </a:xfrm>
          <a:prstGeom prst="rect">
            <a:avLst/>
          </a:prstGeom>
        </p:spPr>
      </p:pic>
      <p:pic>
        <p:nvPicPr>
          <p:cNvPr id="21" name="Picture 20">
            <a:extLst>
              <a:ext uri="{FF2B5EF4-FFF2-40B4-BE49-F238E27FC236}">
                <a16:creationId xmlns:a16="http://schemas.microsoft.com/office/drawing/2014/main" id="{78B9F50F-678D-4912-8AAB-F96D05893926}"/>
              </a:ext>
            </a:extLst>
          </p:cNvPr>
          <p:cNvPicPr>
            <a:picLocks noChangeAspect="1"/>
          </p:cNvPicPr>
          <p:nvPr/>
        </p:nvPicPr>
        <p:blipFill>
          <a:blip r:embed="rId8"/>
          <a:stretch>
            <a:fillRect/>
          </a:stretch>
        </p:blipFill>
        <p:spPr>
          <a:xfrm>
            <a:off x="3238718" y="2538412"/>
            <a:ext cx="2114550" cy="828675"/>
          </a:xfrm>
          <a:prstGeom prst="rect">
            <a:avLst/>
          </a:prstGeom>
        </p:spPr>
      </p:pic>
      <p:pic>
        <p:nvPicPr>
          <p:cNvPr id="23" name="Picture 22">
            <a:extLst>
              <a:ext uri="{FF2B5EF4-FFF2-40B4-BE49-F238E27FC236}">
                <a16:creationId xmlns:a16="http://schemas.microsoft.com/office/drawing/2014/main" id="{B61F2BD6-92C9-4EDE-9F9D-BC3127163E6C}"/>
              </a:ext>
            </a:extLst>
          </p:cNvPr>
          <p:cNvPicPr>
            <a:picLocks noChangeAspect="1"/>
          </p:cNvPicPr>
          <p:nvPr/>
        </p:nvPicPr>
        <p:blipFill>
          <a:blip r:embed="rId9"/>
          <a:stretch>
            <a:fillRect/>
          </a:stretch>
        </p:blipFill>
        <p:spPr>
          <a:xfrm>
            <a:off x="3238718" y="3416971"/>
            <a:ext cx="2085975" cy="685800"/>
          </a:xfrm>
          <a:prstGeom prst="rect">
            <a:avLst/>
          </a:prstGeom>
        </p:spPr>
      </p:pic>
      <p:pic>
        <p:nvPicPr>
          <p:cNvPr id="25" name="Picture 24">
            <a:extLst>
              <a:ext uri="{FF2B5EF4-FFF2-40B4-BE49-F238E27FC236}">
                <a16:creationId xmlns:a16="http://schemas.microsoft.com/office/drawing/2014/main" id="{72E79D0B-E5FE-4E44-A053-3A149FB5B9BC}"/>
              </a:ext>
            </a:extLst>
          </p:cNvPr>
          <p:cNvPicPr>
            <a:picLocks noChangeAspect="1"/>
          </p:cNvPicPr>
          <p:nvPr/>
        </p:nvPicPr>
        <p:blipFill>
          <a:blip r:embed="rId10"/>
          <a:stretch>
            <a:fillRect/>
          </a:stretch>
        </p:blipFill>
        <p:spPr>
          <a:xfrm>
            <a:off x="3095843" y="4090987"/>
            <a:ext cx="2257425" cy="714375"/>
          </a:xfrm>
          <a:prstGeom prst="rect">
            <a:avLst/>
          </a:prstGeom>
        </p:spPr>
      </p:pic>
      <p:pic>
        <p:nvPicPr>
          <p:cNvPr id="27" name="Picture 26">
            <a:extLst>
              <a:ext uri="{FF2B5EF4-FFF2-40B4-BE49-F238E27FC236}">
                <a16:creationId xmlns:a16="http://schemas.microsoft.com/office/drawing/2014/main" id="{250AA4DF-03A9-4D66-A18A-5572F35603F8}"/>
              </a:ext>
            </a:extLst>
          </p:cNvPr>
          <p:cNvPicPr>
            <a:picLocks noChangeAspect="1"/>
          </p:cNvPicPr>
          <p:nvPr/>
        </p:nvPicPr>
        <p:blipFill>
          <a:blip r:embed="rId11"/>
          <a:stretch>
            <a:fillRect/>
          </a:stretch>
        </p:blipFill>
        <p:spPr>
          <a:xfrm>
            <a:off x="5535660" y="2541408"/>
            <a:ext cx="2105025" cy="809625"/>
          </a:xfrm>
          <a:prstGeom prst="rect">
            <a:avLst/>
          </a:prstGeom>
        </p:spPr>
      </p:pic>
      <p:pic>
        <p:nvPicPr>
          <p:cNvPr id="29" name="Picture 28">
            <a:extLst>
              <a:ext uri="{FF2B5EF4-FFF2-40B4-BE49-F238E27FC236}">
                <a16:creationId xmlns:a16="http://schemas.microsoft.com/office/drawing/2014/main" id="{A9E4E3EA-EDFD-4C83-AA9B-22C76836EA15}"/>
              </a:ext>
            </a:extLst>
          </p:cNvPr>
          <p:cNvPicPr>
            <a:picLocks noChangeAspect="1"/>
          </p:cNvPicPr>
          <p:nvPr/>
        </p:nvPicPr>
        <p:blipFill>
          <a:blip r:embed="rId12"/>
          <a:stretch>
            <a:fillRect/>
          </a:stretch>
        </p:blipFill>
        <p:spPr>
          <a:xfrm>
            <a:off x="5535660" y="3388051"/>
            <a:ext cx="1943100" cy="685800"/>
          </a:xfrm>
          <a:prstGeom prst="rect">
            <a:avLst/>
          </a:prstGeom>
        </p:spPr>
      </p:pic>
      <p:pic>
        <p:nvPicPr>
          <p:cNvPr id="31" name="Picture 30">
            <a:extLst>
              <a:ext uri="{FF2B5EF4-FFF2-40B4-BE49-F238E27FC236}">
                <a16:creationId xmlns:a16="http://schemas.microsoft.com/office/drawing/2014/main" id="{7B5B823F-408B-40C0-960A-003480E1A53C}"/>
              </a:ext>
            </a:extLst>
          </p:cNvPr>
          <p:cNvPicPr>
            <a:picLocks noChangeAspect="1"/>
          </p:cNvPicPr>
          <p:nvPr/>
        </p:nvPicPr>
        <p:blipFill>
          <a:blip r:embed="rId13"/>
          <a:stretch>
            <a:fillRect/>
          </a:stretch>
        </p:blipFill>
        <p:spPr>
          <a:xfrm>
            <a:off x="5496143" y="4073851"/>
            <a:ext cx="1866900" cy="676275"/>
          </a:xfrm>
          <a:prstGeom prst="rect">
            <a:avLst/>
          </a:prstGeom>
        </p:spPr>
      </p:pic>
      <p:pic>
        <p:nvPicPr>
          <p:cNvPr id="33" name="Picture 32">
            <a:extLst>
              <a:ext uri="{FF2B5EF4-FFF2-40B4-BE49-F238E27FC236}">
                <a16:creationId xmlns:a16="http://schemas.microsoft.com/office/drawing/2014/main" id="{336989E3-0BD1-4AF7-BD02-2E8CA30F342A}"/>
              </a:ext>
            </a:extLst>
          </p:cNvPr>
          <p:cNvPicPr>
            <a:picLocks noChangeAspect="1"/>
          </p:cNvPicPr>
          <p:nvPr/>
        </p:nvPicPr>
        <p:blipFill>
          <a:blip r:embed="rId14"/>
          <a:stretch>
            <a:fillRect/>
          </a:stretch>
        </p:blipFill>
        <p:spPr>
          <a:xfrm>
            <a:off x="5353268" y="4671667"/>
            <a:ext cx="2181225" cy="752475"/>
          </a:xfrm>
          <a:prstGeom prst="rect">
            <a:avLst/>
          </a:prstGeom>
        </p:spPr>
      </p:pic>
      <p:pic>
        <p:nvPicPr>
          <p:cNvPr id="35" name="Picture 34">
            <a:extLst>
              <a:ext uri="{FF2B5EF4-FFF2-40B4-BE49-F238E27FC236}">
                <a16:creationId xmlns:a16="http://schemas.microsoft.com/office/drawing/2014/main" id="{CF630097-FEBA-4A4F-930D-066838C96669}"/>
              </a:ext>
            </a:extLst>
          </p:cNvPr>
          <p:cNvPicPr>
            <a:picLocks noChangeAspect="1"/>
          </p:cNvPicPr>
          <p:nvPr/>
        </p:nvPicPr>
        <p:blipFill>
          <a:blip r:embed="rId15"/>
          <a:stretch>
            <a:fillRect/>
          </a:stretch>
        </p:blipFill>
        <p:spPr>
          <a:xfrm>
            <a:off x="7680202" y="2547937"/>
            <a:ext cx="2057400" cy="857250"/>
          </a:xfrm>
          <a:prstGeom prst="rect">
            <a:avLst/>
          </a:prstGeom>
        </p:spPr>
      </p:pic>
      <p:pic>
        <p:nvPicPr>
          <p:cNvPr id="37" name="Picture 36">
            <a:extLst>
              <a:ext uri="{FF2B5EF4-FFF2-40B4-BE49-F238E27FC236}">
                <a16:creationId xmlns:a16="http://schemas.microsoft.com/office/drawing/2014/main" id="{244B8621-AFD3-4ED4-A74A-BFA604BD90BB}"/>
              </a:ext>
            </a:extLst>
          </p:cNvPr>
          <p:cNvPicPr>
            <a:picLocks noChangeAspect="1"/>
          </p:cNvPicPr>
          <p:nvPr/>
        </p:nvPicPr>
        <p:blipFill>
          <a:blip r:embed="rId16"/>
          <a:stretch>
            <a:fillRect/>
          </a:stretch>
        </p:blipFill>
        <p:spPr>
          <a:xfrm>
            <a:off x="7787079" y="3452814"/>
            <a:ext cx="2028825" cy="704850"/>
          </a:xfrm>
          <a:prstGeom prst="rect">
            <a:avLst/>
          </a:prstGeom>
        </p:spPr>
      </p:pic>
      <p:pic>
        <p:nvPicPr>
          <p:cNvPr id="39" name="Picture 38">
            <a:extLst>
              <a:ext uri="{FF2B5EF4-FFF2-40B4-BE49-F238E27FC236}">
                <a16:creationId xmlns:a16="http://schemas.microsoft.com/office/drawing/2014/main" id="{78CC379B-21F7-4A38-BCB1-73FBCA8EF56B}"/>
              </a:ext>
            </a:extLst>
          </p:cNvPr>
          <p:cNvPicPr>
            <a:picLocks noChangeAspect="1"/>
          </p:cNvPicPr>
          <p:nvPr/>
        </p:nvPicPr>
        <p:blipFill>
          <a:blip r:embed="rId17"/>
          <a:stretch>
            <a:fillRect/>
          </a:stretch>
        </p:blipFill>
        <p:spPr>
          <a:xfrm>
            <a:off x="9916367" y="2551327"/>
            <a:ext cx="2047875" cy="790575"/>
          </a:xfrm>
          <a:prstGeom prst="rect">
            <a:avLst/>
          </a:prstGeom>
        </p:spPr>
      </p:pic>
      <p:pic>
        <p:nvPicPr>
          <p:cNvPr id="41" name="Picture 40">
            <a:extLst>
              <a:ext uri="{FF2B5EF4-FFF2-40B4-BE49-F238E27FC236}">
                <a16:creationId xmlns:a16="http://schemas.microsoft.com/office/drawing/2014/main" id="{9328DB2B-2DA5-4233-A4D6-2DCE4D0736E3}"/>
              </a:ext>
            </a:extLst>
          </p:cNvPr>
          <p:cNvPicPr>
            <a:picLocks noChangeAspect="1"/>
          </p:cNvPicPr>
          <p:nvPr/>
        </p:nvPicPr>
        <p:blipFill>
          <a:blip r:embed="rId18"/>
          <a:stretch>
            <a:fillRect/>
          </a:stretch>
        </p:blipFill>
        <p:spPr>
          <a:xfrm>
            <a:off x="9854454" y="3405187"/>
            <a:ext cx="2171700" cy="704850"/>
          </a:xfrm>
          <a:prstGeom prst="rect">
            <a:avLst/>
          </a:prstGeom>
        </p:spPr>
      </p:pic>
      <p:pic>
        <p:nvPicPr>
          <p:cNvPr id="43" name="Picture 42">
            <a:extLst>
              <a:ext uri="{FF2B5EF4-FFF2-40B4-BE49-F238E27FC236}">
                <a16:creationId xmlns:a16="http://schemas.microsoft.com/office/drawing/2014/main" id="{AC129D0C-F673-4F11-98DC-B3F79FD10CA7}"/>
              </a:ext>
            </a:extLst>
          </p:cNvPr>
          <p:cNvPicPr>
            <a:picLocks noChangeAspect="1"/>
          </p:cNvPicPr>
          <p:nvPr/>
        </p:nvPicPr>
        <p:blipFill>
          <a:blip r:embed="rId19"/>
          <a:stretch>
            <a:fillRect/>
          </a:stretch>
        </p:blipFill>
        <p:spPr>
          <a:xfrm>
            <a:off x="7775452" y="4344085"/>
            <a:ext cx="1962150" cy="600075"/>
          </a:xfrm>
          <a:prstGeom prst="rect">
            <a:avLst/>
          </a:prstGeom>
        </p:spPr>
      </p:pic>
      <p:pic>
        <p:nvPicPr>
          <p:cNvPr id="45" name="Picture 44">
            <a:extLst>
              <a:ext uri="{FF2B5EF4-FFF2-40B4-BE49-F238E27FC236}">
                <a16:creationId xmlns:a16="http://schemas.microsoft.com/office/drawing/2014/main" id="{24DACBBB-282C-4A6C-AB12-9EAEC4B9BF2A}"/>
              </a:ext>
            </a:extLst>
          </p:cNvPr>
          <p:cNvPicPr>
            <a:picLocks noChangeAspect="1"/>
          </p:cNvPicPr>
          <p:nvPr/>
        </p:nvPicPr>
        <p:blipFill>
          <a:blip r:embed="rId20"/>
          <a:stretch>
            <a:fillRect/>
          </a:stretch>
        </p:blipFill>
        <p:spPr>
          <a:xfrm>
            <a:off x="9978561" y="4261798"/>
            <a:ext cx="2000250" cy="657225"/>
          </a:xfrm>
          <a:prstGeom prst="rect">
            <a:avLst/>
          </a:prstGeom>
        </p:spPr>
      </p:pic>
      <p:pic>
        <p:nvPicPr>
          <p:cNvPr id="2050" name="Picture 2" descr="wanna cry">
            <a:extLst>
              <a:ext uri="{FF2B5EF4-FFF2-40B4-BE49-F238E27FC236}">
                <a16:creationId xmlns:a16="http://schemas.microsoft.com/office/drawing/2014/main" id="{13B3D0D0-37B8-48C1-8371-04BBBE04CEA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42384" y="5129742"/>
            <a:ext cx="2283769" cy="17282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044A7D-AAEB-4201-A823-2713A5109C27}"/>
              </a:ext>
            </a:extLst>
          </p:cNvPr>
          <p:cNvSpPr txBox="1"/>
          <p:nvPr/>
        </p:nvSpPr>
        <p:spPr>
          <a:xfrm>
            <a:off x="0" y="6204713"/>
            <a:ext cx="9229344" cy="677108"/>
          </a:xfrm>
          <a:prstGeom prst="rect">
            <a:avLst/>
          </a:prstGeom>
          <a:noFill/>
        </p:spPr>
        <p:txBody>
          <a:bodyPr wrap="square" rtlCol="0">
            <a:spAutoFit/>
          </a:bodyPr>
          <a:lstStyle/>
          <a:p>
            <a:r>
              <a:rPr lang="en-US" sz="1000" dirty="0"/>
              <a:t>Source: https://www.microsoft.com/security/blog/2020/04/28/ransomware-groups-continue-to-target-healthcare-critical-services-heres-how-to-reduce-risk/</a:t>
            </a:r>
          </a:p>
          <a:p>
            <a:endParaRPr lang="en-US" dirty="0"/>
          </a:p>
        </p:txBody>
      </p:sp>
    </p:spTree>
    <p:custDataLst>
      <p:tags r:id="rId1"/>
    </p:custDataLst>
    <p:extLst>
      <p:ext uri="{BB962C8B-B14F-4D97-AF65-F5344CB8AC3E}">
        <p14:creationId xmlns:p14="http://schemas.microsoft.com/office/powerpoint/2010/main" val="149329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050"/>
                                        </p:tgtEl>
                                        <p:attrNameLst>
                                          <p:attrName>style.visibility</p:attrName>
                                        </p:attrNameLst>
                                      </p:cBhvr>
                                      <p:to>
                                        <p:strVal val="visible"/>
                                      </p:to>
                                    </p:set>
                                    <p:animEffect transition="in" filter="fade">
                                      <p:cBhvr>
                                        <p:cTn id="7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A3DE6-6EDD-1C43-A9A6-2740754EA0B2}"/>
              </a:ext>
            </a:extLst>
          </p:cNvPr>
          <p:cNvSpPr>
            <a:spLocks noGrp="1"/>
          </p:cNvSpPr>
          <p:nvPr>
            <p:ph type="title"/>
          </p:nvPr>
        </p:nvSpPr>
        <p:spPr/>
        <p:txBody>
          <a:bodyPr>
            <a:normAutofit/>
          </a:bodyPr>
          <a:lstStyle/>
          <a:p>
            <a:r>
              <a:rPr lang="en-US" dirty="0"/>
              <a:t>Bad things Steps (as simple as  1,2,3-4.)</a:t>
            </a:r>
          </a:p>
        </p:txBody>
      </p:sp>
      <p:sp>
        <p:nvSpPr>
          <p:cNvPr id="3" name="Content Placeholder 2">
            <a:extLst>
              <a:ext uri="{FF2B5EF4-FFF2-40B4-BE49-F238E27FC236}">
                <a16:creationId xmlns:a16="http://schemas.microsoft.com/office/drawing/2014/main" id="{6908621F-1B77-1D43-88C1-C54B16E6BDB0}"/>
              </a:ext>
            </a:extLst>
          </p:cNvPr>
          <p:cNvSpPr>
            <a:spLocks noGrp="1"/>
          </p:cNvSpPr>
          <p:nvPr>
            <p:ph idx="1"/>
          </p:nvPr>
        </p:nvSpPr>
        <p:spPr>
          <a:xfrm>
            <a:off x="1093268" y="2594429"/>
            <a:ext cx="8825659" cy="658952"/>
          </a:xfrm>
        </p:spPr>
        <p:txBody>
          <a:bodyPr vert="horz" lIns="91440" tIns="45720" rIns="91440" bIns="45720" rtlCol="0" anchor="t">
            <a:normAutofit/>
          </a:bodyPr>
          <a:lstStyle/>
          <a:p>
            <a:pPr marL="0" indent="0" fontAlgn="base">
              <a:buNone/>
            </a:pPr>
            <a:r>
              <a:rPr lang="en-US" dirty="0"/>
              <a:t>1. Systems on Public Internet</a:t>
            </a:r>
          </a:p>
          <a:p>
            <a:pPr fontAlgn="base"/>
            <a:endParaRPr lang="en-US" dirty="0"/>
          </a:p>
          <a:p>
            <a:endParaRPr lang="en-US" dirty="0"/>
          </a:p>
        </p:txBody>
      </p:sp>
      <p:sp>
        <p:nvSpPr>
          <p:cNvPr id="4" name="TextBox 3">
            <a:extLst>
              <a:ext uri="{FF2B5EF4-FFF2-40B4-BE49-F238E27FC236}">
                <a16:creationId xmlns:a16="http://schemas.microsoft.com/office/drawing/2014/main" id="{14CFC169-2A57-45A8-B7F6-2FA7899437EA}"/>
              </a:ext>
            </a:extLst>
          </p:cNvPr>
          <p:cNvSpPr txBox="1"/>
          <p:nvPr/>
        </p:nvSpPr>
        <p:spPr>
          <a:xfrm>
            <a:off x="1091454" y="3319535"/>
            <a:ext cx="8143244" cy="646331"/>
          </a:xfrm>
          <a:prstGeom prst="rect">
            <a:avLst/>
          </a:prstGeom>
          <a:noFill/>
        </p:spPr>
        <p:txBody>
          <a:bodyPr wrap="square" lIns="91440" tIns="45720" rIns="91440" bIns="45720" rtlCol="0" anchor="t">
            <a:spAutoFit/>
          </a:bodyPr>
          <a:lstStyle/>
          <a:p>
            <a:pPr fontAlgn="base"/>
            <a:r>
              <a:rPr lang="en-US" dirty="0"/>
              <a:t>2. Initial access: Reuse passwords to get in.</a:t>
            </a:r>
          </a:p>
          <a:p>
            <a:r>
              <a:rPr lang="en-US" dirty="0">
                <a:ea typeface="+mn-lt"/>
                <a:cs typeface="+mn-lt"/>
                <a:hlinkClick r:id="rId4"/>
              </a:rPr>
              <a:t>https://haveibeenpwned.com/Passwords</a:t>
            </a:r>
            <a:r>
              <a:rPr lang="en-US" dirty="0">
                <a:ea typeface="+mn-lt"/>
                <a:cs typeface="+mn-lt"/>
              </a:rPr>
              <a:t> </a:t>
            </a:r>
            <a:endParaRPr lang="en-US" dirty="0"/>
          </a:p>
        </p:txBody>
      </p:sp>
      <p:sp>
        <p:nvSpPr>
          <p:cNvPr id="5" name="TextBox 4">
            <a:extLst>
              <a:ext uri="{FF2B5EF4-FFF2-40B4-BE49-F238E27FC236}">
                <a16:creationId xmlns:a16="http://schemas.microsoft.com/office/drawing/2014/main" id="{F62D40A5-7BF9-41BE-911B-ECBB3BD068B6}"/>
              </a:ext>
            </a:extLst>
          </p:cNvPr>
          <p:cNvSpPr txBox="1"/>
          <p:nvPr/>
        </p:nvSpPr>
        <p:spPr>
          <a:xfrm>
            <a:off x="1098049" y="4659196"/>
            <a:ext cx="8124726" cy="369332"/>
          </a:xfrm>
          <a:prstGeom prst="rect">
            <a:avLst/>
          </a:prstGeom>
          <a:noFill/>
        </p:spPr>
        <p:txBody>
          <a:bodyPr wrap="square" lIns="91440" tIns="45720" rIns="91440" bIns="45720" rtlCol="0" anchor="t">
            <a:spAutoFit/>
          </a:bodyPr>
          <a:lstStyle/>
          <a:p>
            <a:pPr fontAlgn="base"/>
            <a:r>
              <a:rPr lang="en-US" dirty="0"/>
              <a:t>3. Search for important Data. (email?)</a:t>
            </a:r>
          </a:p>
        </p:txBody>
      </p:sp>
      <p:sp>
        <p:nvSpPr>
          <p:cNvPr id="6" name="TextBox 5">
            <a:extLst>
              <a:ext uri="{FF2B5EF4-FFF2-40B4-BE49-F238E27FC236}">
                <a16:creationId xmlns:a16="http://schemas.microsoft.com/office/drawing/2014/main" id="{8B126D93-9F6D-4CC1-8924-CBC4AFDDF786}"/>
              </a:ext>
            </a:extLst>
          </p:cNvPr>
          <p:cNvSpPr txBox="1"/>
          <p:nvPr/>
        </p:nvSpPr>
        <p:spPr>
          <a:xfrm>
            <a:off x="1053755" y="5269145"/>
            <a:ext cx="8911835" cy="369332"/>
          </a:xfrm>
          <a:prstGeom prst="rect">
            <a:avLst/>
          </a:prstGeom>
          <a:noFill/>
        </p:spPr>
        <p:txBody>
          <a:bodyPr wrap="square" lIns="91440" tIns="45720" rIns="91440" bIns="45720" rtlCol="0" anchor="t">
            <a:spAutoFit/>
          </a:bodyPr>
          <a:lstStyle/>
          <a:p>
            <a:pPr fontAlgn="base"/>
            <a:r>
              <a:rPr lang="en-US"/>
              <a:t>4. Take data from computer.</a:t>
            </a:r>
          </a:p>
        </p:txBody>
      </p:sp>
      <p:sp>
        <p:nvSpPr>
          <p:cNvPr id="10" name="TextBox 9">
            <a:extLst>
              <a:ext uri="{FF2B5EF4-FFF2-40B4-BE49-F238E27FC236}">
                <a16:creationId xmlns:a16="http://schemas.microsoft.com/office/drawing/2014/main" id="{9AFAB7AE-B2EB-43B5-8E9B-96847877F65C}"/>
              </a:ext>
            </a:extLst>
          </p:cNvPr>
          <p:cNvSpPr txBox="1"/>
          <p:nvPr/>
        </p:nvSpPr>
        <p:spPr>
          <a:xfrm>
            <a:off x="6249396" y="6663584"/>
            <a:ext cx="751034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00" dirty="0">
              <a:ea typeface="+mn-lt"/>
              <a:cs typeface="+mn-lt"/>
            </a:endParaRPr>
          </a:p>
        </p:txBody>
      </p:sp>
      <p:sp>
        <p:nvSpPr>
          <p:cNvPr id="11" name="TextBox 10">
            <a:extLst>
              <a:ext uri="{FF2B5EF4-FFF2-40B4-BE49-F238E27FC236}">
                <a16:creationId xmlns:a16="http://schemas.microsoft.com/office/drawing/2014/main" id="{79FA1938-2B0F-4B3D-9F86-132A1FF18D9E}"/>
              </a:ext>
            </a:extLst>
          </p:cNvPr>
          <p:cNvSpPr txBox="1"/>
          <p:nvPr/>
        </p:nvSpPr>
        <p:spPr>
          <a:xfrm>
            <a:off x="1327150" y="5645149"/>
            <a:ext cx="58909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Google </a:t>
            </a:r>
            <a:r>
              <a:rPr lang="en-US"/>
              <a:t>Takeout</a:t>
            </a:r>
          </a:p>
        </p:txBody>
      </p:sp>
      <p:pic>
        <p:nvPicPr>
          <p:cNvPr id="13" name="Picture 14" descr="A picture containing text, car, outdoor&#10;&#10;Description automatically generated">
            <a:extLst>
              <a:ext uri="{FF2B5EF4-FFF2-40B4-BE49-F238E27FC236}">
                <a16:creationId xmlns:a16="http://schemas.microsoft.com/office/drawing/2014/main" id="{E25DBC9F-5094-4486-865B-237B40FAD321}"/>
              </a:ext>
            </a:extLst>
          </p:cNvPr>
          <p:cNvPicPr>
            <a:picLocks noChangeAspect="1"/>
          </p:cNvPicPr>
          <p:nvPr/>
        </p:nvPicPr>
        <p:blipFill>
          <a:blip r:embed="rId5"/>
          <a:stretch>
            <a:fillRect/>
          </a:stretch>
        </p:blipFill>
        <p:spPr>
          <a:xfrm>
            <a:off x="9448800" y="1388146"/>
            <a:ext cx="2743200" cy="2688336"/>
          </a:xfrm>
          <a:prstGeom prst="rect">
            <a:avLst/>
          </a:prstGeom>
        </p:spPr>
      </p:pic>
      <p:pic>
        <p:nvPicPr>
          <p:cNvPr id="15" name="Picture 15" descr="Graphical user interface, text&#10;&#10;Description automatically generated">
            <a:extLst>
              <a:ext uri="{FF2B5EF4-FFF2-40B4-BE49-F238E27FC236}">
                <a16:creationId xmlns:a16="http://schemas.microsoft.com/office/drawing/2014/main" id="{5FDCE112-20DC-4F31-91AB-E4161CFA0D7A}"/>
              </a:ext>
            </a:extLst>
          </p:cNvPr>
          <p:cNvPicPr>
            <a:picLocks noChangeAspect="1"/>
          </p:cNvPicPr>
          <p:nvPr/>
        </p:nvPicPr>
        <p:blipFill>
          <a:blip r:embed="rId6"/>
          <a:stretch>
            <a:fillRect/>
          </a:stretch>
        </p:blipFill>
        <p:spPr>
          <a:xfrm>
            <a:off x="6596743" y="3730305"/>
            <a:ext cx="2743200" cy="1589049"/>
          </a:xfrm>
          <a:prstGeom prst="rect">
            <a:avLst/>
          </a:prstGeom>
        </p:spPr>
      </p:pic>
      <p:pic>
        <p:nvPicPr>
          <p:cNvPr id="16" name="Picture 16" descr="Graphical user interface&#10;&#10;Description automatically generated">
            <a:extLst>
              <a:ext uri="{FF2B5EF4-FFF2-40B4-BE49-F238E27FC236}">
                <a16:creationId xmlns:a16="http://schemas.microsoft.com/office/drawing/2014/main" id="{25057169-575C-4DE6-BE09-13116A50B7F0}"/>
              </a:ext>
            </a:extLst>
          </p:cNvPr>
          <p:cNvPicPr>
            <a:picLocks noChangeAspect="1"/>
          </p:cNvPicPr>
          <p:nvPr/>
        </p:nvPicPr>
        <p:blipFill>
          <a:blip r:embed="rId7"/>
          <a:stretch>
            <a:fillRect/>
          </a:stretch>
        </p:blipFill>
        <p:spPr>
          <a:xfrm>
            <a:off x="6190344" y="3962826"/>
            <a:ext cx="6640285" cy="3076175"/>
          </a:xfrm>
          <a:prstGeom prst="rect">
            <a:avLst/>
          </a:prstGeom>
        </p:spPr>
      </p:pic>
    </p:spTree>
    <p:custDataLst>
      <p:tags r:id="rId1"/>
    </p:custDataLst>
    <p:extLst>
      <p:ext uri="{BB962C8B-B14F-4D97-AF65-F5344CB8AC3E}">
        <p14:creationId xmlns:p14="http://schemas.microsoft.com/office/powerpoint/2010/main" val="241182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1|4.4|1.2"/>
</p:tagLst>
</file>

<file path=ppt/tags/tag2.xml><?xml version="1.0" encoding="utf-8"?>
<p:tagLst xmlns:a="http://schemas.openxmlformats.org/drawingml/2006/main" xmlns:r="http://schemas.openxmlformats.org/officeDocument/2006/relationships" xmlns:p="http://schemas.openxmlformats.org/presentationml/2006/main">
  <p:tag name="TIMING" val="|6.8|14.9|8.7|17.7|31.3"/>
</p:tagLst>
</file>

<file path=ppt/tags/tag3.xml><?xml version="1.0" encoding="utf-8"?>
<p:tagLst xmlns:a="http://schemas.openxmlformats.org/drawingml/2006/main" xmlns:r="http://schemas.openxmlformats.org/officeDocument/2006/relationships" xmlns:p="http://schemas.openxmlformats.org/presentationml/2006/main">
  <p:tag name="TIMING" val="|5|1.8|7|7.6|11.7|48.2|9.2"/>
</p:tagLst>
</file>

<file path=ppt/tags/tag4.xml><?xml version="1.0" encoding="utf-8"?>
<p:tagLst xmlns:a="http://schemas.openxmlformats.org/drawingml/2006/main" xmlns:r="http://schemas.openxmlformats.org/officeDocument/2006/relationships" xmlns:p="http://schemas.openxmlformats.org/presentationml/2006/main">
  <p:tag name="TIMING" val="|54.8|45.4|4.2|12.2|9.5|24.9"/>
</p:tagLst>
</file>

<file path=ppt/tags/tag5.xml><?xml version="1.0" encoding="utf-8"?>
<p:tagLst xmlns:a="http://schemas.openxmlformats.org/drawingml/2006/main" xmlns:r="http://schemas.openxmlformats.org/officeDocument/2006/relationships" xmlns:p="http://schemas.openxmlformats.org/presentationml/2006/main">
  <p:tag name="TIMING" val="|5.2|2.5|15|12.2|17.4|2|5.3|4.6|5.9|2.1|6|11.8|1.6|37.2|18.6|7.4|5.3|2.4"/>
</p:tagLst>
</file>

<file path=ppt/tags/tag6.xml><?xml version="1.0" encoding="utf-8"?>
<p:tagLst xmlns:a="http://schemas.openxmlformats.org/drawingml/2006/main" xmlns:r="http://schemas.openxmlformats.org/officeDocument/2006/relationships" xmlns:p="http://schemas.openxmlformats.org/presentationml/2006/main">
  <p:tag name="TIMING" val="|1.5|64.5|12.4|25|8.3|83.8|36.3|3.3"/>
</p:tagLst>
</file>

<file path=ppt/tags/tag7.xml><?xml version="1.0" encoding="utf-8"?>
<p:tagLst xmlns:a="http://schemas.openxmlformats.org/drawingml/2006/main" xmlns:r="http://schemas.openxmlformats.org/officeDocument/2006/relationships" xmlns:p="http://schemas.openxmlformats.org/presentationml/2006/main">
  <p:tag name="TIMING" val="|1.5|2.2"/>
</p:tagLst>
</file>

<file path=ppt/tags/tag8.xml><?xml version="1.0" encoding="utf-8"?>
<p:tagLst xmlns:a="http://schemas.openxmlformats.org/drawingml/2006/main" xmlns:r="http://schemas.openxmlformats.org/officeDocument/2006/relationships" xmlns:p="http://schemas.openxmlformats.org/presentationml/2006/main">
  <p:tag name="TIMING" val="|0.9|0.6|0.7|1.3|0.8|0.7|0.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1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C8338BA4C560349A93E5AC593907CCC" ma:contentTypeVersion="14" ma:contentTypeDescription="Create a new document." ma:contentTypeScope="" ma:versionID="3d24ccc8b38caf54549780f361fda351">
  <xsd:schema xmlns:xsd="http://www.w3.org/2001/XMLSchema" xmlns:xs="http://www.w3.org/2001/XMLSchema" xmlns:p="http://schemas.microsoft.com/office/2006/metadata/properties" xmlns:ns3="17ef1a4a-45b4-4304-a4bf-57d4f79d5a1b" xmlns:ns4="d4b05e63-9ff8-4e9c-a4da-d00930f09261" targetNamespace="http://schemas.microsoft.com/office/2006/metadata/properties" ma:root="true" ma:fieldsID="c7f79ec2afc5cf77736660849ecd8983" ns3:_="" ns4:_="">
    <xsd:import namespace="17ef1a4a-45b4-4304-a4bf-57d4f79d5a1b"/>
    <xsd:import namespace="d4b05e63-9ff8-4e9c-a4da-d00930f09261"/>
    <xsd:element name="properties">
      <xsd:complexType>
        <xsd:sequence>
          <xsd:element name="documentManagement">
            <xsd:complexType>
              <xsd:all>
                <xsd:element ref="ns3:SharedWithDetails" minOccurs="0"/>
                <xsd:element ref="ns3:SharedWithUser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ef1a4a-45b4-4304-a4bf-57d4f79d5a1b" elementFormDefault="qualified">
    <xsd:import namespace="http://schemas.microsoft.com/office/2006/documentManagement/types"/>
    <xsd:import namespace="http://schemas.microsoft.com/office/infopath/2007/PartnerControls"/>
    <xsd:element name="SharedWithDetails" ma:index="8" nillable="true" ma:displayName="Shared With Details" ma:internalName="SharedWithDetails" ma:readOnly="true">
      <xsd:simpleType>
        <xsd:restriction base="dms:Note">
          <xsd:maxLength value="255"/>
        </xsd:restriction>
      </xsd:simpleType>
    </xsd:element>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4b05e63-9ff8-4e9c-a4da-d00930f09261"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E912921-A793-4261-993A-8E3AF124326D}">
  <ds:schemaRefs>
    <ds:schemaRef ds:uri="http://schemas.microsoft.com/sharepoint/v3/contenttype/forms"/>
  </ds:schemaRefs>
</ds:datastoreItem>
</file>

<file path=customXml/itemProps2.xml><?xml version="1.0" encoding="utf-8"?>
<ds:datastoreItem xmlns:ds="http://schemas.openxmlformats.org/officeDocument/2006/customXml" ds:itemID="{65E1A3D2-8E0E-4DC0-9667-1C379BAB53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ef1a4a-45b4-4304-a4bf-57d4f79d5a1b"/>
    <ds:schemaRef ds:uri="d4b05e63-9ff8-4e9c-a4da-d00930f092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2145C60-2CDF-40BB-9FD0-9BCF8EF11F46}">
  <ds:schemaRefs>
    <ds:schemaRef ds:uri="http://purl.org/dc/dcmitype/"/>
    <ds:schemaRef ds:uri="http://purl.org/dc/elements/1.1/"/>
    <ds:schemaRef ds:uri="17ef1a4a-45b4-4304-a4bf-57d4f79d5a1b"/>
    <ds:schemaRef ds:uri="http://schemas.microsoft.com/office/infopath/2007/PartnerControls"/>
    <ds:schemaRef ds:uri="http://schemas.microsoft.com/office/2006/documentManagement/types"/>
    <ds:schemaRef ds:uri="http://purl.org/dc/terms/"/>
    <ds:schemaRef ds:uri="d4b05e63-9ff8-4e9c-a4da-d00930f09261"/>
    <ds:schemaRef ds:uri="http://www.w3.org/XML/1998/namespace"/>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{972EA724-077B-DD40-BC2C-576871635A58}tf10001076</Template>
  <TotalTime>15985</TotalTime>
  <Words>2592</Words>
  <Application>Microsoft Office PowerPoint</Application>
  <PresentationFormat>Widescreen</PresentationFormat>
  <Paragraphs>320</Paragraphs>
  <Slides>24</Slides>
  <Notes>20</Notes>
  <HiddenSlides>1</HiddenSlides>
  <MMClips>1</MMClips>
  <ScaleCrop>false</ScaleCrop>
  <HeadingPairs>
    <vt:vector size="4" baseType="variant">
      <vt:variant>
        <vt:lpstr>Theme</vt:lpstr>
      </vt:variant>
      <vt:variant>
        <vt:i4>2</vt:i4>
      </vt:variant>
      <vt:variant>
        <vt:lpstr>Slide Titles</vt:lpstr>
      </vt:variant>
      <vt:variant>
        <vt:i4>24</vt:i4>
      </vt:variant>
    </vt:vector>
  </HeadingPairs>
  <TitlesOfParts>
    <vt:vector size="26" baseType="lpstr">
      <vt:lpstr>Ion Boardroom</vt:lpstr>
      <vt:lpstr>1_Ion Boardroom</vt:lpstr>
      <vt:lpstr>PowerPoint Presentation</vt:lpstr>
      <vt:lpstr>  On Windows!</vt:lpstr>
      <vt:lpstr>Disclaimer</vt:lpstr>
      <vt:lpstr>Who is this guy?</vt:lpstr>
      <vt:lpstr>What has Jesse Been up to in the community?</vt:lpstr>
      <vt:lpstr>Define Bad things...Threats!</vt:lpstr>
      <vt:lpstr>Ransomware as an example Bad Thing?</vt:lpstr>
      <vt:lpstr>Bad things Steps to move thru your machine/network</vt:lpstr>
      <vt:lpstr>Bad things Steps (as simple as  1,2,3-4.)</vt:lpstr>
      <vt:lpstr>What to do for Response?</vt:lpstr>
      <vt:lpstr>PowerPoint Presentation</vt:lpstr>
      <vt:lpstr>      ATTACKERS do this! LHF</vt:lpstr>
      <vt:lpstr>DEMO Time</vt:lpstr>
      <vt:lpstr>Are we detecting/Responding?</vt:lpstr>
      <vt:lpstr>Conti ransomware plan revealed!!! They use regular Admin cmds</vt:lpstr>
      <vt:lpstr>APS 2.6 Security Plan &amp; Ops Controls</vt:lpstr>
      <vt:lpstr>Where do I Start DETECTING BAD THINGS AND DO I HAVE A PROCEDURES? </vt:lpstr>
      <vt:lpstr>Word Cloud Fun!</vt:lpstr>
      <vt:lpstr>Scams Word_Cloud…</vt:lpstr>
      <vt:lpstr>Thank you!</vt:lpstr>
      <vt:lpstr>PowerPoint Presentation</vt:lpstr>
      <vt:lpstr>  Check out CISO training resources  </vt:lpstr>
      <vt:lpstr>  Become a security advocate  </vt:lpstr>
      <vt:lpstr>  Subscribe to CISO’s weekly cyber intelligence report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Operated Malware</dc:title>
  <dc:creator>Jesse F Moore</dc:creator>
  <cp:lastModifiedBy>Jesse F Moore</cp:lastModifiedBy>
  <cp:revision>1214</cp:revision>
  <dcterms:created xsi:type="dcterms:W3CDTF">2021-03-08T16:43:20Z</dcterms:created>
  <dcterms:modified xsi:type="dcterms:W3CDTF">2022-04-11T18:55:06Z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0x0101008C8338BA4C560349A93E5AC593907CCC</vt:lpwstr>
  </property>
</Properties>
</file>